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90" r:id="rId2"/>
    <p:sldMasterId id="2147483703" r:id="rId3"/>
  </p:sldMasterIdLst>
  <p:notesMasterIdLst>
    <p:notesMasterId r:id="rId21"/>
  </p:notesMasterIdLst>
  <p:sldIdLst>
    <p:sldId id="256" r:id="rId4"/>
    <p:sldId id="275" r:id="rId5"/>
    <p:sldId id="270" r:id="rId6"/>
    <p:sldId id="298" r:id="rId7"/>
    <p:sldId id="286" r:id="rId8"/>
    <p:sldId id="279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9" r:id="rId17"/>
    <p:sldId id="301" r:id="rId18"/>
    <p:sldId id="302" r:id="rId19"/>
    <p:sldId id="30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52" d="100"/>
          <a:sy n="52" d="100"/>
        </p:scale>
        <p:origin x="-1872" y="-10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en-US" sz="4400" smtClean="0"/>
            <a:t>1</a:t>
          </a:r>
          <a:endParaRPr lang="en-US" sz="4400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en-US" sz="4400" smtClean="0"/>
            <a:t>2</a:t>
          </a:r>
          <a:endParaRPr lang="en-US" sz="4400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Virtual Environment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200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Interacting in the Environment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Physical Environment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en-US" sz="4400" dirty="0" smtClean="0"/>
            <a:t>3</a:t>
          </a:r>
          <a:endParaRPr lang="en-US" sz="4400" dirty="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3200"/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3200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3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en-US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en-US"/>
        </a:p>
      </dgm:t>
    </dgm:pt>
    <dgm:pt modelId="{F5034101-5B7D-4FE7-B47A-5A48CF39606B}" type="pres">
      <dgm:prSet presAssocID="{D1776C8F-2B10-4075-8DF7-7F65AB725ED5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7004CB2A-052E-4A98-B7DF-DBB8F8735341}" type="presOf" srcId="{D1776C8F-2B10-4075-8DF7-7F65AB725ED5}" destId="{F5034101-5B7D-4FE7-B47A-5A48CF39606B}" srcOrd="0" destOrd="0" presId="urn:microsoft.com/office/officeart/2005/8/layout/vList5"/>
    <dgm:cxn modelId="{4C452498-B548-4CE4-B178-F289F57F0A14}" type="presOf" srcId="{1E4D3931-0DBD-4211-A24A-6AF364284B1E}" destId="{D54B1729-BC98-42C1-9C6C-D65DCBA4358F}" srcOrd="0" destOrd="0" presId="urn:microsoft.com/office/officeart/2005/8/layout/vList5"/>
    <dgm:cxn modelId="{FB00F3B4-7C6D-4B56-9E9A-B7D85E494D39}" type="presOf" srcId="{6BE4E373-0656-4EDC-821E-BE09C952B1F6}" destId="{C7C3E6FD-D83F-4BDA-907E-B5EE041DA931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0E199268-B3CF-496C-98FE-91EF5E6A28AC}" type="presOf" srcId="{F6FEADD9-F67D-41F5-BA4C-3C84956E7F46}" destId="{AAE7A1E6-6847-453D-B55B-8A82BF138C1D}" srcOrd="0" destOrd="0" presId="urn:microsoft.com/office/officeart/2005/8/layout/vList5"/>
    <dgm:cxn modelId="{348056DD-C97C-4A44-98F1-2BCFCF3F01A0}" type="presOf" srcId="{C59269D0-92A5-481C-BA64-727AFB0DD545}" destId="{B37A5355-225B-4C6F-AED7-6C620F99EECC}" srcOrd="0" destOrd="0" presId="urn:microsoft.com/office/officeart/2005/8/layout/vList5"/>
    <dgm:cxn modelId="{B09AF22F-1621-401A-B418-B82784F51AF6}" type="presOf" srcId="{AA046201-5C4D-445E-BF0B-5C6D2B0A1945}" destId="{C04276DC-EE64-470A-B8BC-09067B8045FA}" srcOrd="0" destOrd="0" presId="urn:microsoft.com/office/officeart/2005/8/layout/vList5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3408C8CF-8633-4CAF-9DFB-0DFB0C2B3EC0}" type="presOf" srcId="{74EE5CD8-078F-4590-BF9C-A341A294A016}" destId="{7E429971-BC57-430F-BB25-C0574E5E39E3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CC6103F0-D09D-45CA-8D2B-27B16BE317BE}" type="presParOf" srcId="{AAE7A1E6-6847-453D-B55B-8A82BF138C1D}" destId="{C4407577-18A2-46E0-8805-2838042EB67A}" srcOrd="0" destOrd="0" presId="urn:microsoft.com/office/officeart/2005/8/layout/vList5"/>
    <dgm:cxn modelId="{BD7CE155-67F6-46B9-8490-7CD82871ECA4}" type="presParOf" srcId="{C4407577-18A2-46E0-8805-2838042EB67A}" destId="{7E429971-BC57-430F-BB25-C0574E5E39E3}" srcOrd="0" destOrd="0" presId="urn:microsoft.com/office/officeart/2005/8/layout/vList5"/>
    <dgm:cxn modelId="{EC2D0525-C59E-43BB-82A7-B242C56DADFA}" type="presParOf" srcId="{C4407577-18A2-46E0-8805-2838042EB67A}" destId="{D54B1729-BC98-42C1-9C6C-D65DCBA4358F}" srcOrd="1" destOrd="0" presId="urn:microsoft.com/office/officeart/2005/8/layout/vList5"/>
    <dgm:cxn modelId="{D1690C03-F8EF-43BB-8158-080B1CC6C31B}" type="presParOf" srcId="{AAE7A1E6-6847-453D-B55B-8A82BF138C1D}" destId="{AB8574CC-D4F2-4555-AEE3-F4EE58B11D03}" srcOrd="1" destOrd="0" presId="urn:microsoft.com/office/officeart/2005/8/layout/vList5"/>
    <dgm:cxn modelId="{C20D0B9E-DB06-48F5-9118-6259641355FF}" type="presParOf" srcId="{AAE7A1E6-6847-453D-B55B-8A82BF138C1D}" destId="{85B8F607-FDD8-476A-ADBE-E1250824F294}" srcOrd="2" destOrd="0" presId="urn:microsoft.com/office/officeart/2005/8/layout/vList5"/>
    <dgm:cxn modelId="{3BC71D7E-FE8C-4CF0-8E48-51067F01E97A}" type="presParOf" srcId="{85B8F607-FDD8-476A-ADBE-E1250824F294}" destId="{C04276DC-EE64-470A-B8BC-09067B8045FA}" srcOrd="0" destOrd="0" presId="urn:microsoft.com/office/officeart/2005/8/layout/vList5"/>
    <dgm:cxn modelId="{9D4E275E-D4F4-4043-9724-FFB3CEEB2B60}" type="presParOf" srcId="{85B8F607-FDD8-476A-ADBE-E1250824F294}" destId="{B37A5355-225B-4C6F-AED7-6C620F99EECC}" srcOrd="1" destOrd="0" presId="urn:microsoft.com/office/officeart/2005/8/layout/vList5"/>
    <dgm:cxn modelId="{3630AB0D-B738-427E-B787-B86C82F807D4}" type="presParOf" srcId="{AAE7A1E6-6847-453D-B55B-8A82BF138C1D}" destId="{5ACAA866-A8A8-4183-97B5-CEEAB1525C60}" srcOrd="3" destOrd="0" presId="urn:microsoft.com/office/officeart/2005/8/layout/vList5"/>
    <dgm:cxn modelId="{40333AFB-E8B6-4B41-AE27-086D75D2F71E}" type="presParOf" srcId="{AAE7A1E6-6847-453D-B55B-8A82BF138C1D}" destId="{477213BE-9E91-4950-8451-7F60796F47F4}" srcOrd="4" destOrd="0" presId="urn:microsoft.com/office/officeart/2005/8/layout/vList5"/>
    <dgm:cxn modelId="{AC4B42A7-76D0-4FF8-9C7C-0B88A3CC8622}" type="presParOf" srcId="{477213BE-9E91-4950-8451-7F60796F47F4}" destId="{F5034101-5B7D-4FE7-B47A-5A48CF39606B}" srcOrd="0" destOrd="0" presId="urn:microsoft.com/office/officeart/2005/8/layout/vList5"/>
    <dgm:cxn modelId="{96BAFC9B-BA5C-4F74-8DE5-CA135B5EB5B2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4263786" y="-2683363"/>
          <a:ext cx="1047750" cy="668038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Physical Environment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447470" y="132953"/>
        <a:ext cx="6680383" cy="1047750"/>
      </dsp:txXfrm>
    </dsp:sp>
    <dsp:sp modelId="{7E429971-BC57-430F-BB25-C0574E5E39E3}">
      <dsp:nvSpPr>
        <dsp:cNvPr id="0" name=""/>
        <dsp:cNvSpPr/>
      </dsp:nvSpPr>
      <dsp:spPr>
        <a:xfrm>
          <a:off x="146" y="0"/>
          <a:ext cx="1447323" cy="130968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1</a:t>
          </a:r>
          <a:endParaRPr lang="en-US" sz="4400" kern="1200" dirty="0"/>
        </a:p>
      </dsp:txBody>
      <dsp:txXfrm>
        <a:off x="64080" y="63934"/>
        <a:ext cx="1319455" cy="1181819"/>
      </dsp:txXfrm>
    </dsp:sp>
    <dsp:sp modelId="{B37A5355-225B-4C6F-AED7-6C620F99EECC}">
      <dsp:nvSpPr>
        <dsp:cNvPr id="0" name=""/>
        <dsp:cNvSpPr/>
      </dsp:nvSpPr>
      <dsp:spPr>
        <a:xfrm rot="5400000">
          <a:off x="4263786" y="-1308191"/>
          <a:ext cx="1047750" cy="6680383"/>
        </a:xfrm>
        <a:prstGeom prst="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Virtual Environment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447470" y="1508125"/>
        <a:ext cx="6680383" cy="1047750"/>
      </dsp:txXfrm>
    </dsp:sp>
    <dsp:sp modelId="{C04276DC-EE64-470A-B8BC-09067B8045FA}">
      <dsp:nvSpPr>
        <dsp:cNvPr id="0" name=""/>
        <dsp:cNvSpPr/>
      </dsp:nvSpPr>
      <dsp:spPr>
        <a:xfrm>
          <a:off x="146" y="1377156"/>
          <a:ext cx="1447323" cy="1309687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2</a:t>
          </a:r>
          <a:endParaRPr lang="en-US" sz="4400" kern="1200" dirty="0"/>
        </a:p>
      </dsp:txBody>
      <dsp:txXfrm>
        <a:off x="64080" y="1441090"/>
        <a:ext cx="1319455" cy="1181819"/>
      </dsp:txXfrm>
    </dsp:sp>
    <dsp:sp modelId="{C7C3E6FD-D83F-4BDA-907E-B5EE041DA931}">
      <dsp:nvSpPr>
        <dsp:cNvPr id="0" name=""/>
        <dsp:cNvSpPr/>
      </dsp:nvSpPr>
      <dsp:spPr>
        <a:xfrm rot="5400000">
          <a:off x="4263786" y="66980"/>
          <a:ext cx="1047750" cy="6680383"/>
        </a:xfrm>
        <a:prstGeom prst="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Interacting in the Environment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447470" y="2883296"/>
        <a:ext cx="6680383" cy="1047750"/>
      </dsp:txXfrm>
    </dsp:sp>
    <dsp:sp modelId="{F5034101-5B7D-4FE7-B47A-5A48CF39606B}">
      <dsp:nvSpPr>
        <dsp:cNvPr id="0" name=""/>
        <dsp:cNvSpPr/>
      </dsp:nvSpPr>
      <dsp:spPr>
        <a:xfrm>
          <a:off x="146" y="2752328"/>
          <a:ext cx="1447323" cy="1309687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3</a:t>
          </a:r>
          <a:endParaRPr lang="en-US" sz="4400" kern="1200" dirty="0"/>
        </a:p>
      </dsp:txBody>
      <dsp:txXfrm>
        <a:off x="64080" y="2816262"/>
        <a:ext cx="1319455" cy="1181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13ABC-B0FE-47BE-902B-12F822C24863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FF22F-B48B-483F-B1B9-8656F3E9B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46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31286" indent="-281264" defTabSz="914108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25055" indent="-225011" defTabSz="914108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75077" indent="-225011" defTabSz="914108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25099" indent="-225011" defTabSz="914108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01057BC3-6310-440A-887D-204126A794E4}" type="slidenum">
              <a:rPr 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defRPr/>
              </a:pPr>
              <a:t>4</a:t>
            </a:fld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15875" y="503238"/>
            <a:ext cx="4191000" cy="2359025"/>
          </a:xfr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Microsoft </a:t>
            </a:r>
            <a:r>
              <a:rPr lang="en-US" b="1" smtClean="0">
                <a:solidFill>
                  <a:prstClr val="black"/>
                </a:solidFill>
              </a:rPr>
              <a:t>Engineering Excellence</a:t>
            </a:r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608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Microsoft Confidential</a:t>
            </a:r>
          </a:p>
        </p:txBody>
      </p:sp>
      <p:sp>
        <p:nvSpPr>
          <p:cNvPr id="4608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51ECC-86A3-4073-ADEB-F5E3C216F85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8" y="0"/>
            <a:ext cx="12133943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54400" y="2286001"/>
            <a:ext cx="8240299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3200" y="4038600"/>
            <a:ext cx="6363371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4962157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5105400"/>
            <a:ext cx="24384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0783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8" y="0"/>
            <a:ext cx="12133943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684632" y="-4705653"/>
            <a:ext cx="2819400" cy="12230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3048000"/>
            <a:ext cx="57912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9042400" y="5334000"/>
            <a:ext cx="2844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0374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6000" y="269632"/>
            <a:ext cx="107696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596413"/>
            <a:ext cx="107696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0800" y="6356351"/>
            <a:ext cx="2844800" cy="365125"/>
          </a:xfrm>
        </p:spPr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0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385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81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981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787324"/>
      </p:ext>
    </p:extLst>
  </p:cSld>
  <p:clrMapOvr>
    <a:masterClrMapping/>
  </p:clrMapOvr>
  <p:transition spd="slow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15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484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31562"/>
      </p:ext>
    </p:extLst>
  </p:cSld>
  <p:clrMapOvr>
    <a:masterClrMapping/>
  </p:clrMapOvr>
  <p:transition spd="slow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596784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274639"/>
            <a:ext cx="7823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085529"/>
      </p:ext>
    </p:extLst>
  </p:cSld>
  <p:clrMapOvr>
    <a:masterClrMapping/>
  </p:clrMapOvr>
  <p:transition spd="slow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7088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982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8" y="0"/>
            <a:ext cx="12133943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000" y="6356351"/>
            <a:ext cx="2844800" cy="365125"/>
          </a:xfrm>
        </p:spPr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70400" y="6356351"/>
            <a:ext cx="38608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0800" y="6356351"/>
            <a:ext cx="2844800" cy="365125"/>
          </a:xfrm>
        </p:spPr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425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43450"/>
            <a:ext cx="12192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4714875"/>
            <a:ext cx="12192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901" y="2895600"/>
            <a:ext cx="6096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9901" y="457201"/>
            <a:ext cx="1024128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916C6-FB85-4A3B-B3E1-81CBAE57D14D}" type="slidenum">
              <a:rPr lang="en-US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1469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69901" y="1463040"/>
            <a:ext cx="1024128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CB28F-0D07-4273-9AFA-98B38F781638}" type="slidenum">
              <a:rPr lang="en-US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023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6350" y="1828800"/>
            <a:ext cx="12192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9901" y="4003302"/>
            <a:ext cx="6096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72488" y="1990078"/>
            <a:ext cx="11253216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8C1D5-83BA-4414-9A08-39F245B4C1A5}" type="slidenum">
              <a:rPr lang="en-US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440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6534912" y="1463040"/>
            <a:ext cx="51816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469901" y="1463040"/>
            <a:ext cx="51816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D059E-FF2C-46E2-BFEE-871FC937A908}" type="slidenum">
              <a:rPr lang="en-US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8660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469901" y="1463041"/>
            <a:ext cx="51816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34151" y="1463041"/>
            <a:ext cx="51816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6534151" y="2011680"/>
            <a:ext cx="51816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469901" y="2011680"/>
            <a:ext cx="51816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43486-5374-4EDE-A022-EFAF6B0D2CE3}" type="slidenum">
              <a:rPr lang="en-US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3909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362DA-1331-4750-833E-1CDF9747259B}" type="slidenum">
              <a:rPr lang="en-US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543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2CFE4-F9DC-4D34-9CE8-0F96F6ADE6B4}" type="slidenum">
              <a:rPr lang="en-US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684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734050"/>
            <a:ext cx="12192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5695950"/>
            <a:ext cx="12192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469902" y="1463040"/>
            <a:ext cx="4508500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5473700" y="1463040"/>
            <a:ext cx="6242051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0E0C0-0870-48A7-ADA4-A7BEC86E1BF5}" type="slidenum">
              <a:rPr lang="en-US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718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734050"/>
            <a:ext cx="12192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5695950"/>
            <a:ext cx="12192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72299" y="0"/>
            <a:ext cx="5219700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469901" y="1600200"/>
            <a:ext cx="6096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69900" y="275208"/>
            <a:ext cx="6096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0A6A5-7265-4A6C-8E54-76C7F14FBA06}" type="slidenum">
              <a:rPr lang="en-US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1194E-E54D-4D81-A0D4-B80750F364B0}" type="slidenum">
              <a:rPr lang="en-US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482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36028-C21F-42E6-AB9A-F6911DF33525}" type="slidenum">
              <a:rPr lang="en-US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3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8" y="0"/>
            <a:ext cx="12133943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274638"/>
            <a:ext cx="1076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1600201"/>
            <a:ext cx="1076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4/17/2015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704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408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3199" y="-109183"/>
            <a:ext cx="1091609" cy="708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69901" y="228600"/>
            <a:ext cx="1024043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901" y="1463675"/>
            <a:ext cx="10240433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9900" y="6543675"/>
            <a:ext cx="19558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>
                  <a:alpha val="65000"/>
                </a:srgb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3001" y="6543675"/>
            <a:ext cx="5448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>
                  <a:alpha val="65000"/>
                </a:srgb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5600" y="6543675"/>
            <a:ext cx="11684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 smtClean="0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2FE9212-CA80-422C-B1D2-40BD2C542E32}" type="slidenum">
              <a:rPr lang="en-US">
                <a:solidFill>
                  <a:srgbClr val="FFFFFF">
                    <a:alpha val="65000"/>
                  </a:srgbClr>
                </a:solidFill>
                <a:latin typeface="Verdana" pitchFamily="34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>
                  <a:alpha val="65000"/>
                </a:srgbClr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4129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rtl="0" fontAlgn="base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algn="l" rtl="0" fontAlgn="base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notesSlide" Target="../notesSlides/notesSlide6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slideLayout" Target="../slideLayouts/slideLayout21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afeshare.tv/w/dbnLsfYdE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1947" y="-319076"/>
            <a:ext cx="10318418" cy="4394988"/>
          </a:xfrm>
        </p:spPr>
        <p:txBody>
          <a:bodyPr/>
          <a:lstStyle/>
          <a:p>
            <a:r>
              <a:rPr lang="en-US" dirty="0" smtClean="0"/>
              <a:t>HS Staff Call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4551" y="2325291"/>
            <a:ext cx="8045373" cy="742279"/>
          </a:xfrm>
        </p:spPr>
        <p:txBody>
          <a:bodyPr/>
          <a:lstStyle/>
          <a:p>
            <a:r>
              <a:rPr lang="en-US" dirty="0" smtClean="0"/>
              <a:t>4.17.15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994" y="2847785"/>
            <a:ext cx="51435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59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14826656"/>
              </p:ext>
            </p:extLst>
          </p:nvPr>
        </p:nvGraphicFramePr>
        <p:xfrm>
          <a:off x="2438400" y="1752600"/>
          <a:ext cx="812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664" y="301752"/>
            <a:ext cx="10769600" cy="1143000"/>
          </a:xfrm>
        </p:spPr>
        <p:txBody>
          <a:bodyPr/>
          <a:lstStyle/>
          <a:p>
            <a:r>
              <a:rPr lang="en-US" dirty="0" smtClean="0"/>
              <a:t>Draw the Map: Effective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2050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The Last Step In Effective Planning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you set up your space?</a:t>
            </a:r>
          </a:p>
          <a:p>
            <a:pPr lvl="1"/>
            <a:r>
              <a:rPr lang="en-US" dirty="0" smtClean="0"/>
              <a:t>Physical </a:t>
            </a:r>
          </a:p>
          <a:p>
            <a:pPr lvl="2"/>
            <a:r>
              <a:rPr lang="en-US" dirty="0" smtClean="0"/>
              <a:t>Mic Check? Webcam Preview? Notes on laptop if you need a lesson reminder?</a:t>
            </a:r>
          </a:p>
          <a:p>
            <a:pPr lvl="1"/>
            <a:r>
              <a:rPr lang="en-US" dirty="0" smtClean="0"/>
              <a:t>Virtual</a:t>
            </a:r>
          </a:p>
          <a:p>
            <a:pPr lvl="2"/>
            <a:r>
              <a:rPr lang="en-US" dirty="0" smtClean="0"/>
              <a:t>What permissions do students need?</a:t>
            </a:r>
          </a:p>
          <a:p>
            <a:pPr lvl="2"/>
            <a:r>
              <a:rPr lang="en-US" dirty="0" smtClean="0"/>
              <a:t>Which permissions can they use to interact with the lesson?</a:t>
            </a:r>
          </a:p>
          <a:p>
            <a:pPr lvl="2"/>
            <a:r>
              <a:rPr lang="en-US" dirty="0" smtClean="0"/>
              <a:t>Break out rooms prepped? 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47954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Line 2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665819" y="5799138"/>
            <a:ext cx="9611783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defTabSz="9144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27715" name="Line 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1657322" y="1898322"/>
            <a:ext cx="21167" cy="3916363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defTabSz="9144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30400" y="5862638"/>
            <a:ext cx="9042400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normAutofit/>
          </a:bodyPr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Time Spent Planning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-5400000">
            <a:off x="-592447" y="3678962"/>
            <a:ext cx="3709340" cy="49244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normAutofit/>
          </a:bodyPr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Successful Lessons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27722" name="AutoShape 10"/>
          <p:cNvSpPr>
            <a:spLocks noChangeArrowheads="1"/>
          </p:cNvSpPr>
          <p:nvPr>
            <p:custDataLst>
              <p:tags r:id="rId6"/>
            </p:custDataLst>
          </p:nvPr>
        </p:nvSpPr>
        <p:spPr bwMode="invGray">
          <a:xfrm>
            <a:off x="2341981" y="4329097"/>
            <a:ext cx="2338201" cy="1222157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algn="ctr" defTabSz="914400">
              <a:defRPr/>
            </a:pPr>
            <a:r>
              <a:rPr lang="en-US" sz="2000" dirty="0" smtClean="0">
                <a:solidFill>
                  <a:prstClr val="black"/>
                </a:solidFill>
                <a:latin typeface="Segoe Semibold" pitchFamily="34" charset="0"/>
              </a:rPr>
              <a:t>Draw the Map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27725" name="AutoShape 13"/>
          <p:cNvSpPr>
            <a:spLocks noChangeArrowheads="1"/>
          </p:cNvSpPr>
          <p:nvPr>
            <p:custDataLst>
              <p:tags r:id="rId7"/>
            </p:custDataLst>
          </p:nvPr>
        </p:nvSpPr>
        <p:spPr bwMode="invGray">
          <a:xfrm>
            <a:off x="8447561" y="2089801"/>
            <a:ext cx="2325171" cy="1212785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algn="ctr" defTabSz="914400">
              <a:defRPr/>
            </a:pPr>
            <a:r>
              <a:rPr lang="en-US" sz="2000" dirty="0" smtClean="0">
                <a:solidFill>
                  <a:prstClr val="black"/>
                </a:solidFill>
                <a:latin typeface="Segoe Semibold" pitchFamily="34" charset="0"/>
              </a:rPr>
              <a:t>Awesome Class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27728" name="Rectangle 16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>
          <a:xfrm>
            <a:off x="1121664" y="301752"/>
            <a:ext cx="1076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Working Toward Mastery</a:t>
            </a:r>
          </a:p>
        </p:txBody>
      </p:sp>
      <p:sp>
        <p:nvSpPr>
          <p:cNvPr id="17" name="AutoShape 10"/>
          <p:cNvSpPr>
            <a:spLocks noChangeArrowheads="1"/>
          </p:cNvSpPr>
          <p:nvPr>
            <p:custDataLst>
              <p:tags r:id="rId9"/>
            </p:custDataLst>
          </p:nvPr>
        </p:nvSpPr>
        <p:spPr bwMode="invGray">
          <a:xfrm>
            <a:off x="5588002" y="3276600"/>
            <a:ext cx="2338201" cy="1222157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algn="ctr" defTabSz="914400">
              <a:defRPr/>
            </a:pPr>
            <a:r>
              <a:rPr lang="en-US" sz="2000" dirty="0" smtClean="0">
                <a:solidFill>
                  <a:prstClr val="black"/>
                </a:solidFill>
                <a:latin typeface="Segoe Semibold" pitchFamily="34" charset="0"/>
              </a:rPr>
              <a:t>Make the Map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1" name="Freeform 15"/>
          <p:cNvSpPr>
            <a:spLocks/>
          </p:cNvSpPr>
          <p:nvPr>
            <p:custDataLst>
              <p:tags r:id="rId10"/>
            </p:custDataLst>
          </p:nvPr>
        </p:nvSpPr>
        <p:spPr bwMode="auto">
          <a:xfrm rot="21240482">
            <a:off x="3359216" y="1676403"/>
            <a:ext cx="4971984" cy="2313711"/>
          </a:xfrm>
          <a:custGeom>
            <a:avLst/>
            <a:gdLst/>
            <a:ahLst/>
            <a:cxnLst>
              <a:cxn ang="0">
                <a:pos x="0" y="1390"/>
              </a:cxn>
              <a:cxn ang="0">
                <a:pos x="1529" y="158"/>
              </a:cxn>
              <a:cxn ang="0">
                <a:pos x="1529" y="0"/>
              </a:cxn>
              <a:cxn ang="0">
                <a:pos x="2030" y="360"/>
              </a:cxn>
              <a:cxn ang="0">
                <a:pos x="1523" y="714"/>
              </a:cxn>
              <a:cxn ang="0">
                <a:pos x="1520" y="543"/>
              </a:cxn>
              <a:cxn ang="0">
                <a:pos x="0" y="1390"/>
              </a:cxn>
            </a:cxnLst>
            <a:rect l="0" t="0" r="r" b="b"/>
            <a:pathLst>
              <a:path w="2030" h="1390">
                <a:moveTo>
                  <a:pt x="0" y="1390"/>
                </a:moveTo>
                <a:cubicBezTo>
                  <a:pt x="131" y="796"/>
                  <a:pt x="676" y="220"/>
                  <a:pt x="1529" y="158"/>
                </a:cubicBezTo>
                <a:lnTo>
                  <a:pt x="1529" y="0"/>
                </a:lnTo>
                <a:lnTo>
                  <a:pt x="2030" y="360"/>
                </a:lnTo>
                <a:lnTo>
                  <a:pt x="1523" y="714"/>
                </a:lnTo>
                <a:lnTo>
                  <a:pt x="1520" y="543"/>
                </a:lnTo>
                <a:cubicBezTo>
                  <a:pt x="803" y="447"/>
                  <a:pt x="109" y="1123"/>
                  <a:pt x="0" y="1390"/>
                </a:cubicBezTo>
                <a:close/>
              </a:path>
            </a:pathLst>
          </a:custGeom>
          <a:gradFill rotWithShape="1"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  <a:ln w="317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defTabSz="914400"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69606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4</a:t>
            </a:r>
            <a:r>
              <a:rPr lang="en-US" baseline="30000" dirty="0" smtClean="0"/>
              <a:t>th</a:t>
            </a:r>
            <a:r>
              <a:rPr lang="en-US" dirty="0" smtClean="0"/>
              <a:t> block—what now?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92324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60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542" y="290946"/>
            <a:ext cx="10178322" cy="1492132"/>
          </a:xfrm>
        </p:spPr>
        <p:txBody>
          <a:bodyPr/>
          <a:lstStyle/>
          <a:p>
            <a:r>
              <a:rPr lang="en-US" dirty="0" smtClean="0"/>
              <a:t>What is your role to play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377439"/>
            <a:ext cx="10178322" cy="359359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1" b="38189"/>
          <a:stretch/>
        </p:blipFill>
        <p:spPr bwMode="auto">
          <a:xfrm>
            <a:off x="4078224" y="1188718"/>
            <a:ext cx="2999231" cy="118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219662" y="1346036"/>
            <a:ext cx="717330" cy="8740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722147"/>
              </p:ext>
            </p:extLst>
          </p:nvPr>
        </p:nvGraphicFramePr>
        <p:xfrm>
          <a:off x="123568" y="226815"/>
          <a:ext cx="12068432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855"/>
                <a:gridCol w="10864577"/>
              </a:tblGrid>
              <a:tr h="292701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works?—what</a:t>
                      </a:r>
                      <a:r>
                        <a:rPr lang="en-US" baseline="0" dirty="0" smtClean="0"/>
                        <a:t> is the ONE thing I’m going to focus on this week?</a:t>
                      </a:r>
                      <a:endParaRPr lang="en-US" dirty="0"/>
                    </a:p>
                  </a:txBody>
                  <a:tcPr/>
                </a:tc>
              </a:tr>
              <a:tr h="2927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27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27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27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27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27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61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60"/>
            <a:ext cx="12273544" cy="681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72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15216" cy="691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20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4" y="193357"/>
            <a:ext cx="8420481" cy="657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05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67" y="308801"/>
            <a:ext cx="3968760" cy="596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http://7habitssample.weebly.com/uploads/8/7/0/0/8700433/2832267_ori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0" y="6088118"/>
            <a:ext cx="3287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safeshare.tv/w/dbnLsfYdEE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377" y="308801"/>
            <a:ext cx="5833256" cy="577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99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04800" y="1371601"/>
            <a:ext cx="11785600" cy="4759325"/>
          </a:xfrm>
        </p:spPr>
        <p:txBody>
          <a:bodyPr>
            <a:noAutofit/>
          </a:bodyPr>
          <a:lstStyle/>
          <a:p>
            <a:pPr marL="533400" indent="-533400" fontAlgn="auto">
              <a:spcAft>
                <a:spcPts val="0"/>
              </a:spcAft>
              <a:buClr>
                <a:schemeClr val="accent5"/>
              </a:buClr>
              <a:buFont typeface="Wingdings" pitchFamily="2" charset="2"/>
              <a:buAutoNum type="arabicPeriod"/>
              <a:defRPr/>
            </a:pPr>
            <a:r>
              <a:rPr lang="en-US" sz="2800" dirty="0" smtClean="0"/>
              <a:t>In a Win-Win relationship, both people are happy and feel equal.</a:t>
            </a:r>
          </a:p>
          <a:p>
            <a:pPr marL="533400" indent="-533400" fontAlgn="auto">
              <a:spcAft>
                <a:spcPts val="0"/>
              </a:spcAft>
              <a:buClr>
                <a:schemeClr val="accent5"/>
              </a:buClr>
              <a:buFont typeface="Wingdings" pitchFamily="2" charset="2"/>
              <a:buAutoNum type="arabicPeriod"/>
              <a:defRPr/>
            </a:pPr>
            <a:r>
              <a:rPr lang="en-US" sz="2800" dirty="0" smtClean="0"/>
              <a:t>Each person needs to develop a healthy definition of the word </a:t>
            </a:r>
            <a:r>
              <a:rPr lang="en-US" sz="2800" dirty="0" smtClean="0">
                <a:solidFill>
                  <a:srgbClr val="F56423"/>
                </a:solidFill>
              </a:rPr>
              <a:t>COMPETITION</a:t>
            </a:r>
            <a:r>
              <a:rPr lang="en-US" sz="2800" dirty="0" smtClean="0"/>
              <a:t>; develop a </a:t>
            </a:r>
            <a:r>
              <a:rPr lang="en-US" sz="2800" b="1" dirty="0" smtClean="0"/>
              <a:t>balance</a:t>
            </a:r>
            <a:r>
              <a:rPr lang="en-US" sz="2800" dirty="0" smtClean="0"/>
              <a:t> between </a:t>
            </a:r>
            <a:r>
              <a:rPr lang="en-US" sz="2800" b="1" i="1" dirty="0" smtClean="0"/>
              <a:t>wanting</a:t>
            </a:r>
            <a:r>
              <a:rPr lang="en-US" sz="2800" dirty="0" smtClean="0"/>
              <a:t> to win and doing it in a </a:t>
            </a:r>
            <a:r>
              <a:rPr lang="en-US" sz="2800" b="1" i="1" dirty="0" smtClean="0"/>
              <a:t>healthy, positive way</a:t>
            </a:r>
            <a:r>
              <a:rPr lang="en-US" sz="2800" dirty="0" smtClean="0"/>
              <a:t>.</a:t>
            </a:r>
          </a:p>
          <a:p>
            <a:pPr marL="533400" indent="-533400" fontAlgn="auto">
              <a:spcAft>
                <a:spcPts val="0"/>
              </a:spcAft>
              <a:buClr>
                <a:schemeClr val="accent5"/>
              </a:buClr>
              <a:buFont typeface="Wingdings" pitchFamily="2" charset="2"/>
              <a:buAutoNum type="arabicPeriod"/>
              <a:defRPr/>
            </a:pPr>
            <a:r>
              <a:rPr lang="en-US" sz="2800" dirty="0" smtClean="0"/>
              <a:t>Realize that </a:t>
            </a:r>
            <a:r>
              <a:rPr lang="en-US" sz="2800" dirty="0" smtClean="0">
                <a:solidFill>
                  <a:srgbClr val="F56423"/>
                </a:solidFill>
              </a:rPr>
              <a:t>COMPARISONS</a:t>
            </a:r>
            <a:r>
              <a:rPr lang="en-US" sz="2800" dirty="0" smtClean="0"/>
              <a:t> to other people are </a:t>
            </a:r>
            <a:r>
              <a:rPr lang="en-US" sz="2800" b="1" i="1" dirty="0" smtClean="0"/>
              <a:t>not healthy</a:t>
            </a:r>
            <a:r>
              <a:rPr lang="en-US" sz="2800" dirty="0" smtClean="0"/>
              <a:t> and a </a:t>
            </a:r>
            <a:r>
              <a:rPr lang="en-US" sz="2800" b="1" i="1" dirty="0" smtClean="0"/>
              <a:t>waste of your time</a:t>
            </a:r>
          </a:p>
          <a:p>
            <a:pPr marL="533400" indent="-533400" fontAlgn="auto">
              <a:spcAft>
                <a:spcPts val="0"/>
              </a:spcAft>
              <a:buClr>
                <a:schemeClr val="accent5"/>
              </a:buClr>
              <a:buFont typeface="Wingdings" pitchFamily="2" charset="2"/>
              <a:buAutoNum type="arabicPeriod"/>
              <a:defRPr/>
            </a:pPr>
            <a:r>
              <a:rPr lang="en-US" sz="2800" dirty="0" smtClean="0"/>
              <a:t>To have a winning relationship with someone, friendly competition can stay but comparisons must go.  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6"/>
            <a:ext cx="10972800" cy="1093787"/>
          </a:xfrm>
        </p:spPr>
        <p:txBody>
          <a:bodyPr/>
          <a:lstStyle/>
          <a:p>
            <a:r>
              <a:rPr lang="en-US" altLang="en-US" b="1" smtClean="0">
                <a:solidFill>
                  <a:schemeClr val="hlink"/>
                </a:solidFill>
                <a:cs typeface="Tunga" pitchFamily="34" charset="0"/>
              </a:rPr>
              <a:t>Habit #4 - Think Win-Win</a:t>
            </a:r>
          </a:p>
        </p:txBody>
      </p:sp>
    </p:spTree>
    <p:extLst>
      <p:ext uri="{BB962C8B-B14F-4D97-AF65-F5344CB8AC3E}">
        <p14:creationId xmlns:p14="http://schemas.microsoft.com/office/powerpoint/2010/main" val="316413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Win-win teacher/student relationship?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48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523745"/>
            <a:ext cx="10178322" cy="359359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Reregistration Plan:  Mass Messaging ---</a:t>
            </a:r>
            <a:r>
              <a:rPr lang="en-US" dirty="0" smtClean="0">
                <a:sym typeface="Wingdings" panose="05000000000000000000" pitchFamily="2" charset="2"/>
              </a:rPr>
              <a:t> HR individual calls</a:t>
            </a:r>
            <a:endParaRPr lang="en-US" baseline="30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K-8 Instructional Audit Findings</a:t>
            </a:r>
            <a:endParaRPr lang="en-US" baseline="30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New policy for Ops troubleshooting template. Ask Meghan and she will send. Also will be posted on quick links.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Prom Details: Save the date and grab a date! May 1</a:t>
            </a:r>
            <a:r>
              <a:rPr lang="en-US" baseline="30000" dirty="0" smtClean="0"/>
              <a:t>st</a:t>
            </a:r>
            <a:r>
              <a:rPr lang="en-US" dirty="0" smtClean="0"/>
              <a:t> 7-10 pm at the Capitol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Report Cards will be sent today. 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b="1" baseline="30000" dirty="0" smtClean="0"/>
          </a:p>
          <a:p>
            <a:pPr marL="0" indent="0">
              <a:buNone/>
            </a:pPr>
            <a:endParaRPr lang="en-US" baseline="30000" dirty="0" smtClean="0"/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endParaRPr lang="en-US" baseline="30000" dirty="0" smtClean="0"/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C:\Users\mmerideth\Pictures\5-things-you-need-to-know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48" y="-1"/>
            <a:ext cx="3810000" cy="242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05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mmerideth\AppData\Local\Microsoft\Windows\Temporary Internet Files\Content.Outlook\OOC1T879\Prom flyer v2 2015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0"/>
            <a:ext cx="9429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31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352801" y="2286003"/>
            <a:ext cx="8240299" cy="1470025"/>
          </a:xfrm>
        </p:spPr>
        <p:txBody>
          <a:bodyPr/>
          <a:lstStyle/>
          <a:p>
            <a:r>
              <a:rPr lang="en-US" dirty="0" smtClean="0"/>
              <a:t>Draw the Map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Teach Like a Champion</a:t>
            </a:r>
          </a:p>
          <a:p>
            <a:r>
              <a:rPr lang="en-US" sz="2400" dirty="0" smtClean="0">
                <a:latin typeface="+mn-lt"/>
              </a:rPr>
              <a:t>Technique 11</a:t>
            </a:r>
            <a:endParaRPr lang="en-US" sz="24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86191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27200" y="2363450"/>
            <a:ext cx="9042400" cy="3808750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pPr defTabSz="914400"/>
            <a:r>
              <a:rPr lang="en-US" sz="7200" dirty="0" smtClean="0">
                <a:solidFill>
                  <a:prstClr val="black"/>
                </a:solidFill>
              </a:rPr>
              <a:t>The virtual equivalent of moving the desks and deciding how students will interact with you, each other, and the lesson. </a:t>
            </a:r>
            <a:endParaRPr lang="en-US" sz="7200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200" y="-381001"/>
            <a:ext cx="10354216" cy="164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968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8QIQoYhKAdhY0TAjVFglB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sRxtYgFhsQbQR2acPMN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8rhPVNC2ZkJsgYQvjtV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8O3IgLtryNrFUJ6b9lRE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NleKja73hohXWjuz775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SbIsX2HQuOqjOBqXA0jcY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Q6pMcljtk1MJ0De6E19B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wNinuYvMzfZ5U1vBqhNh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97Sh4Wf3q9VkhYZEnvoz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7YHL0AN4yxWP6rbpeJiil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Badg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Badge">
      <a:majorFont>
        <a:latin typeface="Impact" panose="020B0806030902050204"/>
        <a:ea typeface=""/>
        <a:cs typeface=""/>
      </a:majorFont>
      <a:minorFont>
        <a:latin typeface="Gill Sans MT" panose="020B0502020104020203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TF00001242</Template>
  <TotalTime>6807</TotalTime>
  <Words>324</Words>
  <Application>Microsoft Office PowerPoint</Application>
  <PresentationFormat>Custom</PresentationFormat>
  <Paragraphs>58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Badge</vt:lpstr>
      <vt:lpstr>Training</vt:lpstr>
      <vt:lpstr>Mylar</vt:lpstr>
      <vt:lpstr>HS Staff Call</vt:lpstr>
      <vt:lpstr>PowerPoint Presentation</vt:lpstr>
      <vt:lpstr>PowerPoint Presentation</vt:lpstr>
      <vt:lpstr>Habit #4 - Think Win-Win</vt:lpstr>
      <vt:lpstr>What is a Win-win teacher/student relationship?</vt:lpstr>
      <vt:lpstr>PowerPoint Presentation</vt:lpstr>
      <vt:lpstr>PowerPoint Presentation</vt:lpstr>
      <vt:lpstr>Draw the Map</vt:lpstr>
      <vt:lpstr>PowerPoint Presentation</vt:lpstr>
      <vt:lpstr>Draw the Map: Effective Planning</vt:lpstr>
      <vt:lpstr>The Last Step In Effective Planning</vt:lpstr>
      <vt:lpstr>Working Toward Mastery</vt:lpstr>
      <vt:lpstr>It’s 4th block—what now? </vt:lpstr>
      <vt:lpstr>What is your role to play in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Meghan Merideth</dc:creator>
  <cp:lastModifiedBy>Meghan Merideth</cp:lastModifiedBy>
  <cp:revision>36</cp:revision>
  <dcterms:created xsi:type="dcterms:W3CDTF">2015-02-11T21:48:33Z</dcterms:created>
  <dcterms:modified xsi:type="dcterms:W3CDTF">2015-04-20T16:01:33Z</dcterms:modified>
</cp:coreProperties>
</file>