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58" r:id="rId4"/>
    <p:sldId id="259" r:id="rId5"/>
    <p:sldId id="260" r:id="rId6"/>
    <p:sldId id="261" r:id="rId7"/>
    <p:sldId id="262" r:id="rId8"/>
    <p:sldId id="263" r:id="rId9"/>
    <p:sldId id="264" r:id="rId10"/>
    <p:sldId id="265" r:id="rId11"/>
    <p:sldId id="257"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996" autoAdjust="0"/>
  </p:normalViewPr>
  <p:slideViewPr>
    <p:cSldViewPr snapToGrid="0">
      <p:cViewPr varScale="1">
        <p:scale>
          <a:sx n="59" d="100"/>
          <a:sy n="59" d="100"/>
        </p:scale>
        <p:origin x="11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3C16A-3F75-4D3B-9964-D65F0D829D63}"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97BA4-540D-42AA-9C0E-F65CD65AAA07}" type="slidenum">
              <a:rPr lang="en-US" smtClean="0"/>
              <a:t>‹#›</a:t>
            </a:fld>
            <a:endParaRPr lang="en-US"/>
          </a:p>
        </p:txBody>
      </p:sp>
    </p:spTree>
    <p:extLst>
      <p:ext uri="{BB962C8B-B14F-4D97-AF65-F5344CB8AC3E}">
        <p14:creationId xmlns:p14="http://schemas.microsoft.com/office/powerpoint/2010/main" val="144593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https://www.teachstarter.com/blog/25-brain-break-ideas-classroom/</a:t>
            </a:r>
          </a:p>
          <a:p>
            <a:endParaRPr lang="en-US" dirty="0"/>
          </a:p>
        </p:txBody>
      </p:sp>
      <p:sp>
        <p:nvSpPr>
          <p:cNvPr id="4" name="Slide Number Placeholder 3"/>
          <p:cNvSpPr>
            <a:spLocks noGrp="1"/>
          </p:cNvSpPr>
          <p:nvPr>
            <p:ph type="sldNum" sz="quarter" idx="10"/>
          </p:nvPr>
        </p:nvSpPr>
        <p:spPr/>
        <p:txBody>
          <a:bodyPr/>
          <a:lstStyle/>
          <a:p>
            <a:fld id="{92C97BA4-540D-42AA-9C0E-F65CD65AAA07}" type="slidenum">
              <a:rPr lang="en-US" smtClean="0"/>
              <a:t>3</a:t>
            </a:fld>
            <a:endParaRPr lang="en-US"/>
          </a:p>
        </p:txBody>
      </p:sp>
    </p:spTree>
    <p:extLst>
      <p:ext uri="{BB962C8B-B14F-4D97-AF65-F5344CB8AC3E}">
        <p14:creationId xmlns:p14="http://schemas.microsoft.com/office/powerpoint/2010/main" val="261185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97BA4-540D-42AA-9C0E-F65CD65AAA07}" type="slidenum">
              <a:rPr lang="en-US" smtClean="0"/>
              <a:t>6</a:t>
            </a:fld>
            <a:endParaRPr lang="en-US"/>
          </a:p>
        </p:txBody>
      </p:sp>
    </p:spTree>
    <p:extLst>
      <p:ext uri="{BB962C8B-B14F-4D97-AF65-F5344CB8AC3E}">
        <p14:creationId xmlns:p14="http://schemas.microsoft.com/office/powerpoint/2010/main" val="100085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https://www.teachstarter.com/blog/25-brain-break-ideas-classroom/</a:t>
            </a:r>
          </a:p>
        </p:txBody>
      </p:sp>
      <p:sp>
        <p:nvSpPr>
          <p:cNvPr id="4" name="Slide Number Placeholder 3"/>
          <p:cNvSpPr>
            <a:spLocks noGrp="1"/>
          </p:cNvSpPr>
          <p:nvPr>
            <p:ph type="sldNum" sz="quarter" idx="10"/>
          </p:nvPr>
        </p:nvSpPr>
        <p:spPr/>
        <p:txBody>
          <a:bodyPr/>
          <a:lstStyle/>
          <a:p>
            <a:fld id="{92C97BA4-540D-42AA-9C0E-F65CD65AAA07}" type="slidenum">
              <a:rPr lang="en-US" smtClean="0"/>
              <a:t>11</a:t>
            </a:fld>
            <a:endParaRPr lang="en-US"/>
          </a:p>
        </p:txBody>
      </p:sp>
    </p:spTree>
    <p:extLst>
      <p:ext uri="{BB962C8B-B14F-4D97-AF65-F5344CB8AC3E}">
        <p14:creationId xmlns:p14="http://schemas.microsoft.com/office/powerpoint/2010/main" val="393030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5101-58A8-4D26-B9F5-E48789A8F9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96D07D-B7EF-40F9-AF82-8358970444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2BCD6B-F1C5-4A19-B907-129352428941}"/>
              </a:ext>
            </a:extLst>
          </p:cNvPr>
          <p:cNvSpPr>
            <a:spLocks noGrp="1"/>
          </p:cNvSpPr>
          <p:nvPr>
            <p:ph type="dt" sz="half" idx="10"/>
          </p:nvPr>
        </p:nvSpPr>
        <p:spPr/>
        <p:txBody>
          <a:bodyPr/>
          <a:lstStyle/>
          <a:p>
            <a:fld id="{FA38F9E9-8CFD-4AF7-8315-B2E649CA8CF2}" type="datetimeFigureOut">
              <a:rPr lang="en-US" smtClean="0"/>
              <a:t>3/7/2018</a:t>
            </a:fld>
            <a:endParaRPr lang="en-US"/>
          </a:p>
        </p:txBody>
      </p:sp>
      <p:sp>
        <p:nvSpPr>
          <p:cNvPr id="5" name="Footer Placeholder 4">
            <a:extLst>
              <a:ext uri="{FF2B5EF4-FFF2-40B4-BE49-F238E27FC236}">
                <a16:creationId xmlns:a16="http://schemas.microsoft.com/office/drawing/2014/main" id="{CA669085-A0DA-4147-A065-1E19CE55E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B99B0-7566-4CA3-B2EF-F1E997030B0E}"/>
              </a:ext>
            </a:extLst>
          </p:cNvPr>
          <p:cNvSpPr>
            <a:spLocks noGrp="1"/>
          </p:cNvSpPr>
          <p:nvPr>
            <p:ph type="sldNum" sz="quarter" idx="12"/>
          </p:nvPr>
        </p:nvSpPr>
        <p:spPr/>
        <p:txBody>
          <a:bodyPr/>
          <a:lstStyle/>
          <a:p>
            <a:fld id="{3395B88D-B3B2-4693-BAC8-FA5D5BE3D32C}" type="slidenum">
              <a:rPr lang="en-US" smtClean="0"/>
              <a:t>‹#›</a:t>
            </a:fld>
            <a:endParaRPr lang="en-US"/>
          </a:p>
        </p:txBody>
      </p:sp>
    </p:spTree>
    <p:extLst>
      <p:ext uri="{BB962C8B-B14F-4D97-AF65-F5344CB8AC3E}">
        <p14:creationId xmlns:p14="http://schemas.microsoft.com/office/powerpoint/2010/main" val="308499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F8EC-9ED0-44DE-B7A1-97AAE3A2CC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41876C-0EEB-4367-8352-720114A844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D4923-54C9-48FC-A6B8-67FC832F6786}"/>
              </a:ext>
            </a:extLst>
          </p:cNvPr>
          <p:cNvSpPr>
            <a:spLocks noGrp="1"/>
          </p:cNvSpPr>
          <p:nvPr>
            <p:ph type="dt" sz="half" idx="10"/>
          </p:nvPr>
        </p:nvSpPr>
        <p:spPr/>
        <p:txBody>
          <a:bodyPr/>
          <a:lstStyle/>
          <a:p>
            <a:fld id="{FA38F9E9-8CFD-4AF7-8315-B2E649CA8CF2}" type="datetimeFigureOut">
              <a:rPr lang="en-US" smtClean="0"/>
              <a:t>3/7/2018</a:t>
            </a:fld>
            <a:endParaRPr lang="en-US"/>
          </a:p>
        </p:txBody>
      </p:sp>
      <p:sp>
        <p:nvSpPr>
          <p:cNvPr id="5" name="Footer Placeholder 4">
            <a:extLst>
              <a:ext uri="{FF2B5EF4-FFF2-40B4-BE49-F238E27FC236}">
                <a16:creationId xmlns:a16="http://schemas.microsoft.com/office/drawing/2014/main" id="{AE461367-918D-4348-944A-41428B1EC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B1137-FB7B-4311-8ED6-4A728F77B395}"/>
              </a:ext>
            </a:extLst>
          </p:cNvPr>
          <p:cNvSpPr>
            <a:spLocks noGrp="1"/>
          </p:cNvSpPr>
          <p:nvPr>
            <p:ph type="sldNum" sz="quarter" idx="12"/>
          </p:nvPr>
        </p:nvSpPr>
        <p:spPr/>
        <p:txBody>
          <a:bodyPr/>
          <a:lstStyle/>
          <a:p>
            <a:fld id="{3395B88D-B3B2-4693-BAC8-FA5D5BE3D32C}" type="slidenum">
              <a:rPr lang="en-US" smtClean="0"/>
              <a:t>‹#›</a:t>
            </a:fld>
            <a:endParaRPr lang="en-US"/>
          </a:p>
        </p:txBody>
      </p:sp>
    </p:spTree>
    <p:extLst>
      <p:ext uri="{BB962C8B-B14F-4D97-AF65-F5344CB8AC3E}">
        <p14:creationId xmlns:p14="http://schemas.microsoft.com/office/powerpoint/2010/main" val="35391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687565-0064-42EA-A8FD-F098BB3E64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3726A9-3473-4007-B3EE-47436199817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36D4D-B840-4058-8276-AB1EAA2BBD5D}"/>
              </a:ext>
            </a:extLst>
          </p:cNvPr>
          <p:cNvSpPr>
            <a:spLocks noGrp="1"/>
          </p:cNvSpPr>
          <p:nvPr>
            <p:ph type="dt" sz="half" idx="10"/>
          </p:nvPr>
        </p:nvSpPr>
        <p:spPr/>
        <p:txBody>
          <a:bodyPr/>
          <a:lstStyle/>
          <a:p>
            <a:fld id="{FA38F9E9-8CFD-4AF7-8315-B2E649CA8CF2}" type="datetimeFigureOut">
              <a:rPr lang="en-US" smtClean="0"/>
              <a:t>3/7/2018</a:t>
            </a:fld>
            <a:endParaRPr lang="en-US"/>
          </a:p>
        </p:txBody>
      </p:sp>
      <p:sp>
        <p:nvSpPr>
          <p:cNvPr id="5" name="Footer Placeholder 4">
            <a:extLst>
              <a:ext uri="{FF2B5EF4-FFF2-40B4-BE49-F238E27FC236}">
                <a16:creationId xmlns:a16="http://schemas.microsoft.com/office/drawing/2014/main" id="{E282F080-F42B-4F56-B169-083885C70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DDDB3-FA83-47A8-B1AF-3CD8E7D95A0E}"/>
              </a:ext>
            </a:extLst>
          </p:cNvPr>
          <p:cNvSpPr>
            <a:spLocks noGrp="1"/>
          </p:cNvSpPr>
          <p:nvPr>
            <p:ph type="sldNum" sz="quarter" idx="12"/>
          </p:nvPr>
        </p:nvSpPr>
        <p:spPr/>
        <p:txBody>
          <a:bodyPr/>
          <a:lstStyle/>
          <a:p>
            <a:fld id="{3395B88D-B3B2-4693-BAC8-FA5D5BE3D32C}" type="slidenum">
              <a:rPr lang="en-US" smtClean="0"/>
              <a:t>‹#›</a:t>
            </a:fld>
            <a:endParaRPr lang="en-US"/>
          </a:p>
        </p:txBody>
      </p:sp>
    </p:spTree>
    <p:extLst>
      <p:ext uri="{BB962C8B-B14F-4D97-AF65-F5344CB8AC3E}">
        <p14:creationId xmlns:p14="http://schemas.microsoft.com/office/powerpoint/2010/main" val="41764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95A92-31A4-4D95-9A13-F09CB69BE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9C1F5-2347-4A2A-BB55-D8308EE36C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5A736-CAFE-4F03-9C64-6C230115888E}"/>
              </a:ext>
            </a:extLst>
          </p:cNvPr>
          <p:cNvSpPr>
            <a:spLocks noGrp="1"/>
          </p:cNvSpPr>
          <p:nvPr>
            <p:ph type="dt" sz="half" idx="10"/>
          </p:nvPr>
        </p:nvSpPr>
        <p:spPr/>
        <p:txBody>
          <a:bodyPr/>
          <a:lstStyle/>
          <a:p>
            <a:fld id="{FA38F9E9-8CFD-4AF7-8315-B2E649CA8CF2}" type="datetimeFigureOut">
              <a:rPr lang="en-US" smtClean="0"/>
              <a:t>3/7/2018</a:t>
            </a:fld>
            <a:endParaRPr lang="en-US"/>
          </a:p>
        </p:txBody>
      </p:sp>
      <p:sp>
        <p:nvSpPr>
          <p:cNvPr id="5" name="Footer Placeholder 4">
            <a:extLst>
              <a:ext uri="{FF2B5EF4-FFF2-40B4-BE49-F238E27FC236}">
                <a16:creationId xmlns:a16="http://schemas.microsoft.com/office/drawing/2014/main" id="{C0241498-DAB6-4DCB-957E-20A038153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40AB39-769D-4C7B-949F-87296C6EE542}"/>
              </a:ext>
            </a:extLst>
          </p:cNvPr>
          <p:cNvSpPr>
            <a:spLocks noGrp="1"/>
          </p:cNvSpPr>
          <p:nvPr>
            <p:ph type="sldNum" sz="quarter" idx="12"/>
          </p:nvPr>
        </p:nvSpPr>
        <p:spPr/>
        <p:txBody>
          <a:bodyPr/>
          <a:lstStyle/>
          <a:p>
            <a:fld id="{3395B88D-B3B2-4693-BAC8-FA5D5BE3D32C}" type="slidenum">
              <a:rPr lang="en-US" smtClean="0"/>
              <a:t>‹#›</a:t>
            </a:fld>
            <a:endParaRPr lang="en-US"/>
          </a:p>
        </p:txBody>
      </p:sp>
    </p:spTree>
    <p:extLst>
      <p:ext uri="{BB962C8B-B14F-4D97-AF65-F5344CB8AC3E}">
        <p14:creationId xmlns:p14="http://schemas.microsoft.com/office/powerpoint/2010/main" val="354228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6DA64-4564-4A71-8D0B-0095BA55BF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0D63C-FF38-401C-93E3-B1567DEB8D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192EB5-E858-4B20-A9B6-E31C68DC8347}"/>
              </a:ext>
            </a:extLst>
          </p:cNvPr>
          <p:cNvSpPr>
            <a:spLocks noGrp="1"/>
          </p:cNvSpPr>
          <p:nvPr>
            <p:ph type="dt" sz="half" idx="10"/>
          </p:nvPr>
        </p:nvSpPr>
        <p:spPr/>
        <p:txBody>
          <a:bodyPr/>
          <a:lstStyle/>
          <a:p>
            <a:fld id="{FA38F9E9-8CFD-4AF7-8315-B2E649CA8CF2}" type="datetimeFigureOut">
              <a:rPr lang="en-US" smtClean="0"/>
              <a:t>3/7/2018</a:t>
            </a:fld>
            <a:endParaRPr lang="en-US"/>
          </a:p>
        </p:txBody>
      </p:sp>
      <p:sp>
        <p:nvSpPr>
          <p:cNvPr id="5" name="Footer Placeholder 4">
            <a:extLst>
              <a:ext uri="{FF2B5EF4-FFF2-40B4-BE49-F238E27FC236}">
                <a16:creationId xmlns:a16="http://schemas.microsoft.com/office/drawing/2014/main" id="{C9E498EF-4C8E-47E6-A603-6D7E0B95D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9FDC1-5633-44A4-A3D6-DEBDD863499B}"/>
              </a:ext>
            </a:extLst>
          </p:cNvPr>
          <p:cNvSpPr>
            <a:spLocks noGrp="1"/>
          </p:cNvSpPr>
          <p:nvPr>
            <p:ph type="sldNum" sz="quarter" idx="12"/>
          </p:nvPr>
        </p:nvSpPr>
        <p:spPr/>
        <p:txBody>
          <a:bodyPr/>
          <a:lstStyle/>
          <a:p>
            <a:fld id="{3395B88D-B3B2-4693-BAC8-FA5D5BE3D32C}" type="slidenum">
              <a:rPr lang="en-US" smtClean="0"/>
              <a:t>‹#›</a:t>
            </a:fld>
            <a:endParaRPr lang="en-US"/>
          </a:p>
        </p:txBody>
      </p:sp>
    </p:spTree>
    <p:extLst>
      <p:ext uri="{BB962C8B-B14F-4D97-AF65-F5344CB8AC3E}">
        <p14:creationId xmlns:p14="http://schemas.microsoft.com/office/powerpoint/2010/main" val="105855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E68A-C113-40AA-BE43-252A2C855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C5D6BE-EEC2-41C2-B759-3E96F9BDBE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FDC5B0-4E25-4541-BF6C-B56D5889BC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417BC-8CAF-4B4C-8AEC-A187919A2217}"/>
              </a:ext>
            </a:extLst>
          </p:cNvPr>
          <p:cNvSpPr>
            <a:spLocks noGrp="1"/>
          </p:cNvSpPr>
          <p:nvPr>
            <p:ph type="dt" sz="half" idx="10"/>
          </p:nvPr>
        </p:nvSpPr>
        <p:spPr/>
        <p:txBody>
          <a:bodyPr/>
          <a:lstStyle/>
          <a:p>
            <a:fld id="{FA38F9E9-8CFD-4AF7-8315-B2E649CA8CF2}" type="datetimeFigureOut">
              <a:rPr lang="en-US" smtClean="0"/>
              <a:t>3/7/2018</a:t>
            </a:fld>
            <a:endParaRPr lang="en-US"/>
          </a:p>
        </p:txBody>
      </p:sp>
      <p:sp>
        <p:nvSpPr>
          <p:cNvPr id="6" name="Footer Placeholder 5">
            <a:extLst>
              <a:ext uri="{FF2B5EF4-FFF2-40B4-BE49-F238E27FC236}">
                <a16:creationId xmlns:a16="http://schemas.microsoft.com/office/drawing/2014/main" id="{24180521-1D6C-4F30-9AF9-428DFEC1D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EF1D2-D91F-4D75-BB93-F8211BE48941}"/>
              </a:ext>
            </a:extLst>
          </p:cNvPr>
          <p:cNvSpPr>
            <a:spLocks noGrp="1"/>
          </p:cNvSpPr>
          <p:nvPr>
            <p:ph type="sldNum" sz="quarter" idx="12"/>
          </p:nvPr>
        </p:nvSpPr>
        <p:spPr/>
        <p:txBody>
          <a:bodyPr/>
          <a:lstStyle/>
          <a:p>
            <a:fld id="{3395B88D-B3B2-4693-BAC8-FA5D5BE3D32C}" type="slidenum">
              <a:rPr lang="en-US" smtClean="0"/>
              <a:t>‹#›</a:t>
            </a:fld>
            <a:endParaRPr lang="en-US"/>
          </a:p>
        </p:txBody>
      </p:sp>
    </p:spTree>
    <p:extLst>
      <p:ext uri="{BB962C8B-B14F-4D97-AF65-F5344CB8AC3E}">
        <p14:creationId xmlns:p14="http://schemas.microsoft.com/office/powerpoint/2010/main" val="424431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448E-4382-4E69-892B-1175F9BBCF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EADD3B-A1C0-469A-A8C8-E8D95215D5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552C73-9B8F-4FB3-993B-6592687D02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43FE45-1130-4A8D-8BF6-808CDEF5C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F0BD95-D2B7-4C95-8D9A-C781C7D68D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4FF458-7E08-4FC3-88B3-9506C8F06540}"/>
              </a:ext>
            </a:extLst>
          </p:cNvPr>
          <p:cNvSpPr>
            <a:spLocks noGrp="1"/>
          </p:cNvSpPr>
          <p:nvPr>
            <p:ph type="dt" sz="half" idx="10"/>
          </p:nvPr>
        </p:nvSpPr>
        <p:spPr/>
        <p:txBody>
          <a:bodyPr/>
          <a:lstStyle/>
          <a:p>
            <a:fld id="{FA38F9E9-8CFD-4AF7-8315-B2E649CA8CF2}" type="datetimeFigureOut">
              <a:rPr lang="en-US" smtClean="0"/>
              <a:t>3/7/2018</a:t>
            </a:fld>
            <a:endParaRPr lang="en-US"/>
          </a:p>
        </p:txBody>
      </p:sp>
      <p:sp>
        <p:nvSpPr>
          <p:cNvPr id="8" name="Footer Placeholder 7">
            <a:extLst>
              <a:ext uri="{FF2B5EF4-FFF2-40B4-BE49-F238E27FC236}">
                <a16:creationId xmlns:a16="http://schemas.microsoft.com/office/drawing/2014/main" id="{4E996739-F704-4D57-94AA-1B9995D526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882E0E-D871-4588-8A84-B049BEC49E73}"/>
              </a:ext>
            </a:extLst>
          </p:cNvPr>
          <p:cNvSpPr>
            <a:spLocks noGrp="1"/>
          </p:cNvSpPr>
          <p:nvPr>
            <p:ph type="sldNum" sz="quarter" idx="12"/>
          </p:nvPr>
        </p:nvSpPr>
        <p:spPr/>
        <p:txBody>
          <a:bodyPr/>
          <a:lstStyle/>
          <a:p>
            <a:fld id="{3395B88D-B3B2-4693-BAC8-FA5D5BE3D32C}" type="slidenum">
              <a:rPr lang="en-US" smtClean="0"/>
              <a:t>‹#›</a:t>
            </a:fld>
            <a:endParaRPr lang="en-US"/>
          </a:p>
        </p:txBody>
      </p:sp>
    </p:spTree>
    <p:extLst>
      <p:ext uri="{BB962C8B-B14F-4D97-AF65-F5344CB8AC3E}">
        <p14:creationId xmlns:p14="http://schemas.microsoft.com/office/powerpoint/2010/main" val="230604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5C50-C47E-4A0C-BD7C-6EE54C256D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FB621A-C4E0-4654-9979-DFB49C8801AA}"/>
              </a:ext>
            </a:extLst>
          </p:cNvPr>
          <p:cNvSpPr>
            <a:spLocks noGrp="1"/>
          </p:cNvSpPr>
          <p:nvPr>
            <p:ph type="dt" sz="half" idx="10"/>
          </p:nvPr>
        </p:nvSpPr>
        <p:spPr/>
        <p:txBody>
          <a:bodyPr/>
          <a:lstStyle/>
          <a:p>
            <a:fld id="{FA38F9E9-8CFD-4AF7-8315-B2E649CA8CF2}" type="datetimeFigureOut">
              <a:rPr lang="en-US" smtClean="0"/>
              <a:t>3/7/2018</a:t>
            </a:fld>
            <a:endParaRPr lang="en-US"/>
          </a:p>
        </p:txBody>
      </p:sp>
      <p:sp>
        <p:nvSpPr>
          <p:cNvPr id="4" name="Footer Placeholder 3">
            <a:extLst>
              <a:ext uri="{FF2B5EF4-FFF2-40B4-BE49-F238E27FC236}">
                <a16:creationId xmlns:a16="http://schemas.microsoft.com/office/drawing/2014/main" id="{EF95FB95-6FBA-48E2-B776-84B73DAD2C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FF239C-AC7B-470D-B7B0-AD2C3868C7D7}"/>
              </a:ext>
            </a:extLst>
          </p:cNvPr>
          <p:cNvSpPr>
            <a:spLocks noGrp="1"/>
          </p:cNvSpPr>
          <p:nvPr>
            <p:ph type="sldNum" sz="quarter" idx="12"/>
          </p:nvPr>
        </p:nvSpPr>
        <p:spPr/>
        <p:txBody>
          <a:bodyPr/>
          <a:lstStyle/>
          <a:p>
            <a:fld id="{3395B88D-B3B2-4693-BAC8-FA5D5BE3D32C}" type="slidenum">
              <a:rPr lang="en-US" smtClean="0"/>
              <a:t>‹#›</a:t>
            </a:fld>
            <a:endParaRPr lang="en-US"/>
          </a:p>
        </p:txBody>
      </p:sp>
    </p:spTree>
    <p:extLst>
      <p:ext uri="{BB962C8B-B14F-4D97-AF65-F5344CB8AC3E}">
        <p14:creationId xmlns:p14="http://schemas.microsoft.com/office/powerpoint/2010/main" val="31120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05E12-01EB-4CA3-B809-33FCD43BD079}"/>
              </a:ext>
            </a:extLst>
          </p:cNvPr>
          <p:cNvSpPr>
            <a:spLocks noGrp="1"/>
          </p:cNvSpPr>
          <p:nvPr>
            <p:ph type="dt" sz="half" idx="10"/>
          </p:nvPr>
        </p:nvSpPr>
        <p:spPr/>
        <p:txBody>
          <a:bodyPr/>
          <a:lstStyle/>
          <a:p>
            <a:fld id="{FA38F9E9-8CFD-4AF7-8315-B2E649CA8CF2}" type="datetimeFigureOut">
              <a:rPr lang="en-US" smtClean="0"/>
              <a:t>3/7/2018</a:t>
            </a:fld>
            <a:endParaRPr lang="en-US"/>
          </a:p>
        </p:txBody>
      </p:sp>
      <p:sp>
        <p:nvSpPr>
          <p:cNvPr id="3" name="Footer Placeholder 2">
            <a:extLst>
              <a:ext uri="{FF2B5EF4-FFF2-40B4-BE49-F238E27FC236}">
                <a16:creationId xmlns:a16="http://schemas.microsoft.com/office/drawing/2014/main" id="{DA3D7E60-FCFB-44A4-977D-427FB31FD1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61927E-145B-4365-AA7D-0C29087ED44F}"/>
              </a:ext>
            </a:extLst>
          </p:cNvPr>
          <p:cNvSpPr>
            <a:spLocks noGrp="1"/>
          </p:cNvSpPr>
          <p:nvPr>
            <p:ph type="sldNum" sz="quarter" idx="12"/>
          </p:nvPr>
        </p:nvSpPr>
        <p:spPr/>
        <p:txBody>
          <a:bodyPr/>
          <a:lstStyle/>
          <a:p>
            <a:fld id="{3395B88D-B3B2-4693-BAC8-FA5D5BE3D32C}" type="slidenum">
              <a:rPr lang="en-US" smtClean="0"/>
              <a:t>‹#›</a:t>
            </a:fld>
            <a:endParaRPr lang="en-US"/>
          </a:p>
        </p:txBody>
      </p:sp>
    </p:spTree>
    <p:extLst>
      <p:ext uri="{BB962C8B-B14F-4D97-AF65-F5344CB8AC3E}">
        <p14:creationId xmlns:p14="http://schemas.microsoft.com/office/powerpoint/2010/main" val="316557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2E6D-09AF-4895-A7F3-1BFA122DAC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B807ED-81F2-4BB0-8144-63E4DB351B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1A1445-669C-453A-95C6-625B2C840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EA88DA-D1C6-4D4F-A98F-FC036B3921FE}"/>
              </a:ext>
            </a:extLst>
          </p:cNvPr>
          <p:cNvSpPr>
            <a:spLocks noGrp="1"/>
          </p:cNvSpPr>
          <p:nvPr>
            <p:ph type="dt" sz="half" idx="10"/>
          </p:nvPr>
        </p:nvSpPr>
        <p:spPr/>
        <p:txBody>
          <a:bodyPr/>
          <a:lstStyle/>
          <a:p>
            <a:fld id="{FA38F9E9-8CFD-4AF7-8315-B2E649CA8CF2}" type="datetimeFigureOut">
              <a:rPr lang="en-US" smtClean="0"/>
              <a:t>3/7/2018</a:t>
            </a:fld>
            <a:endParaRPr lang="en-US"/>
          </a:p>
        </p:txBody>
      </p:sp>
      <p:sp>
        <p:nvSpPr>
          <p:cNvPr id="6" name="Footer Placeholder 5">
            <a:extLst>
              <a:ext uri="{FF2B5EF4-FFF2-40B4-BE49-F238E27FC236}">
                <a16:creationId xmlns:a16="http://schemas.microsoft.com/office/drawing/2014/main" id="{0C8B48C9-9312-4213-B793-37C540236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35A19-2958-45F5-8AD3-CA37206D94D2}"/>
              </a:ext>
            </a:extLst>
          </p:cNvPr>
          <p:cNvSpPr>
            <a:spLocks noGrp="1"/>
          </p:cNvSpPr>
          <p:nvPr>
            <p:ph type="sldNum" sz="quarter" idx="12"/>
          </p:nvPr>
        </p:nvSpPr>
        <p:spPr/>
        <p:txBody>
          <a:bodyPr/>
          <a:lstStyle/>
          <a:p>
            <a:fld id="{3395B88D-B3B2-4693-BAC8-FA5D5BE3D32C}" type="slidenum">
              <a:rPr lang="en-US" smtClean="0"/>
              <a:t>‹#›</a:t>
            </a:fld>
            <a:endParaRPr lang="en-US"/>
          </a:p>
        </p:txBody>
      </p:sp>
    </p:spTree>
    <p:extLst>
      <p:ext uri="{BB962C8B-B14F-4D97-AF65-F5344CB8AC3E}">
        <p14:creationId xmlns:p14="http://schemas.microsoft.com/office/powerpoint/2010/main" val="125147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A8B0-19CA-4F4B-AA91-2D3B663C72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BB954E-46EA-474D-A60D-B849551D44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E87F9D-EEB2-404C-BFC2-1CD29DA88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07CAD3-8701-4ADC-989E-7FDC4002D4FA}"/>
              </a:ext>
            </a:extLst>
          </p:cNvPr>
          <p:cNvSpPr>
            <a:spLocks noGrp="1"/>
          </p:cNvSpPr>
          <p:nvPr>
            <p:ph type="dt" sz="half" idx="10"/>
          </p:nvPr>
        </p:nvSpPr>
        <p:spPr/>
        <p:txBody>
          <a:bodyPr/>
          <a:lstStyle/>
          <a:p>
            <a:fld id="{FA38F9E9-8CFD-4AF7-8315-B2E649CA8CF2}" type="datetimeFigureOut">
              <a:rPr lang="en-US" smtClean="0"/>
              <a:t>3/7/2018</a:t>
            </a:fld>
            <a:endParaRPr lang="en-US"/>
          </a:p>
        </p:txBody>
      </p:sp>
      <p:sp>
        <p:nvSpPr>
          <p:cNvPr id="6" name="Footer Placeholder 5">
            <a:extLst>
              <a:ext uri="{FF2B5EF4-FFF2-40B4-BE49-F238E27FC236}">
                <a16:creationId xmlns:a16="http://schemas.microsoft.com/office/drawing/2014/main" id="{526F39C1-E0F1-4C73-A9C8-2AAD71EC7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CCFAB-A5E7-4393-A4CC-AF290CD0DB7E}"/>
              </a:ext>
            </a:extLst>
          </p:cNvPr>
          <p:cNvSpPr>
            <a:spLocks noGrp="1"/>
          </p:cNvSpPr>
          <p:nvPr>
            <p:ph type="sldNum" sz="quarter" idx="12"/>
          </p:nvPr>
        </p:nvSpPr>
        <p:spPr/>
        <p:txBody>
          <a:bodyPr/>
          <a:lstStyle/>
          <a:p>
            <a:fld id="{3395B88D-B3B2-4693-BAC8-FA5D5BE3D32C}" type="slidenum">
              <a:rPr lang="en-US" smtClean="0"/>
              <a:t>‹#›</a:t>
            </a:fld>
            <a:endParaRPr lang="en-US"/>
          </a:p>
        </p:txBody>
      </p:sp>
    </p:spTree>
    <p:extLst>
      <p:ext uri="{BB962C8B-B14F-4D97-AF65-F5344CB8AC3E}">
        <p14:creationId xmlns:p14="http://schemas.microsoft.com/office/powerpoint/2010/main" val="390946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803E0-0780-4488-9A01-2AF17CE36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DC5AD6-DC63-48F5-8EC8-B1E44A8168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9BC5A-38ED-4E82-A916-DFC0B8F30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8F9E9-8CFD-4AF7-8315-B2E649CA8CF2}" type="datetimeFigureOut">
              <a:rPr lang="en-US" smtClean="0"/>
              <a:t>3/7/2018</a:t>
            </a:fld>
            <a:endParaRPr lang="en-US"/>
          </a:p>
        </p:txBody>
      </p:sp>
      <p:sp>
        <p:nvSpPr>
          <p:cNvPr id="5" name="Footer Placeholder 4">
            <a:extLst>
              <a:ext uri="{FF2B5EF4-FFF2-40B4-BE49-F238E27FC236}">
                <a16:creationId xmlns:a16="http://schemas.microsoft.com/office/drawing/2014/main" id="{2E9A8FEF-B518-42CE-BA3E-610C674A39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C812BD-0F78-4523-A631-373C5CD7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5B88D-B3B2-4693-BAC8-FA5D5BE3D32C}" type="slidenum">
              <a:rPr lang="en-US" smtClean="0"/>
              <a:t>‹#›</a:t>
            </a:fld>
            <a:endParaRPr lang="en-US"/>
          </a:p>
        </p:txBody>
      </p:sp>
    </p:spTree>
    <p:extLst>
      <p:ext uri="{BB962C8B-B14F-4D97-AF65-F5344CB8AC3E}">
        <p14:creationId xmlns:p14="http://schemas.microsoft.com/office/powerpoint/2010/main" val="3904592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0DCF1-01DD-476B-B6C3-D0306BBE9865}"/>
              </a:ext>
            </a:extLst>
          </p:cNvPr>
          <p:cNvSpPr>
            <a:spLocks noGrp="1"/>
          </p:cNvSpPr>
          <p:nvPr>
            <p:ph type="ctrTitle"/>
          </p:nvPr>
        </p:nvSpPr>
        <p:spPr>
          <a:xfrm>
            <a:off x="1524000" y="-225545"/>
            <a:ext cx="9144000" cy="2387600"/>
          </a:xfrm>
        </p:spPr>
        <p:txBody>
          <a:bodyPr>
            <a:normAutofit/>
          </a:bodyPr>
          <a:lstStyle/>
          <a:p>
            <a:r>
              <a:rPr lang="en-US" dirty="0">
                <a:latin typeface="Lemonade Stand" panose="02000500000000000000" pitchFamily="50" charset="0"/>
              </a:rPr>
              <a:t>Customer Service  </a:t>
            </a:r>
            <a:br>
              <a:rPr lang="en-US" dirty="0"/>
            </a:br>
            <a:r>
              <a:rPr lang="en-US" dirty="0">
                <a:latin typeface="AR DARLING" panose="02000000000000000000" pitchFamily="2" charset="0"/>
              </a:rPr>
              <a:t>@ the SAGE testing site!</a:t>
            </a:r>
          </a:p>
        </p:txBody>
      </p:sp>
      <p:sp>
        <p:nvSpPr>
          <p:cNvPr id="3" name="Subtitle 2">
            <a:extLst>
              <a:ext uri="{FF2B5EF4-FFF2-40B4-BE49-F238E27FC236}">
                <a16:creationId xmlns:a16="http://schemas.microsoft.com/office/drawing/2014/main" id="{0A789041-4898-4E68-B00B-00297AC1EB4E}"/>
              </a:ext>
            </a:extLst>
          </p:cNvPr>
          <p:cNvSpPr>
            <a:spLocks noGrp="1"/>
          </p:cNvSpPr>
          <p:nvPr>
            <p:ph type="subTitle" idx="1"/>
          </p:nvPr>
        </p:nvSpPr>
        <p:spPr>
          <a:xfrm>
            <a:off x="1524000" y="6393656"/>
            <a:ext cx="9144000" cy="447448"/>
          </a:xfrm>
        </p:spPr>
        <p:txBody>
          <a:bodyPr>
            <a:noAutofit/>
          </a:bodyPr>
          <a:lstStyle/>
          <a:p>
            <a:r>
              <a:rPr lang="en-US" sz="3500" dirty="0">
                <a:latin typeface="Lemonade Stand" panose="02000500000000000000" pitchFamily="50" charset="0"/>
              </a:rPr>
              <a:t>By Lacey Robinson</a:t>
            </a:r>
          </a:p>
        </p:txBody>
      </p:sp>
      <p:pic>
        <p:nvPicPr>
          <p:cNvPr id="4" name="Picture 3">
            <a:extLst>
              <a:ext uri="{FF2B5EF4-FFF2-40B4-BE49-F238E27FC236}">
                <a16:creationId xmlns:a16="http://schemas.microsoft.com/office/drawing/2014/main" id="{C6C48CC0-109C-4E41-B7A5-EEBEB753BB5D}"/>
              </a:ext>
            </a:extLst>
          </p:cNvPr>
          <p:cNvPicPr>
            <a:picLocks noChangeAspect="1"/>
          </p:cNvPicPr>
          <p:nvPr/>
        </p:nvPicPr>
        <p:blipFill>
          <a:blip r:embed="rId2"/>
          <a:stretch>
            <a:fillRect/>
          </a:stretch>
        </p:blipFill>
        <p:spPr>
          <a:xfrm>
            <a:off x="1249736" y="2628220"/>
            <a:ext cx="4600575" cy="3562350"/>
          </a:xfrm>
          <a:prstGeom prst="rect">
            <a:avLst/>
          </a:prstGeom>
        </p:spPr>
      </p:pic>
      <p:pic>
        <p:nvPicPr>
          <p:cNvPr id="5" name="Picture 4">
            <a:extLst>
              <a:ext uri="{FF2B5EF4-FFF2-40B4-BE49-F238E27FC236}">
                <a16:creationId xmlns:a16="http://schemas.microsoft.com/office/drawing/2014/main" id="{95B88D6A-C0BA-427F-92D1-DED2BA1145AC}"/>
              </a:ext>
            </a:extLst>
          </p:cNvPr>
          <p:cNvPicPr>
            <a:picLocks noChangeAspect="1"/>
          </p:cNvPicPr>
          <p:nvPr/>
        </p:nvPicPr>
        <p:blipFill>
          <a:blip r:embed="rId3"/>
          <a:stretch>
            <a:fillRect/>
          </a:stretch>
        </p:blipFill>
        <p:spPr>
          <a:xfrm>
            <a:off x="6572250" y="2647270"/>
            <a:ext cx="4095750" cy="3524250"/>
          </a:xfrm>
          <a:prstGeom prst="rect">
            <a:avLst/>
          </a:prstGeom>
        </p:spPr>
      </p:pic>
    </p:spTree>
    <p:extLst>
      <p:ext uri="{BB962C8B-B14F-4D97-AF65-F5344CB8AC3E}">
        <p14:creationId xmlns:p14="http://schemas.microsoft.com/office/powerpoint/2010/main" val="179131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65F2A0-7894-49F5-A0AA-26B41852D84E}"/>
              </a:ext>
            </a:extLst>
          </p:cNvPr>
          <p:cNvSpPr/>
          <p:nvPr/>
        </p:nvSpPr>
        <p:spPr>
          <a:xfrm>
            <a:off x="298250" y="0"/>
            <a:ext cx="4298677" cy="6832640"/>
          </a:xfrm>
          <a:prstGeom prst="rect">
            <a:avLst/>
          </a:prstGeom>
          <a:noFill/>
        </p:spPr>
        <p:txBody>
          <a:bodyPr wrap="none" lIns="91440" tIns="45720" rIns="91440" bIns="45720">
            <a:spAutoFit/>
          </a:bodyPr>
          <a:lstStyle/>
          <a:p>
            <a:r>
              <a:rPr lang="en-US" sz="5400" dirty="0">
                <a:ln w="0"/>
                <a:effectLst>
                  <a:outerShdw blurRad="38100" dist="25400" dir="5400000" algn="ctr" rotWithShape="0">
                    <a:srgbClr val="6E747A">
                      <a:alpha val="43000"/>
                    </a:srgbClr>
                  </a:outerShdw>
                </a:effectLst>
              </a:rPr>
              <a:t>Fitness BINGO</a:t>
            </a:r>
            <a:endParaRPr lang="en-US" sz="2500" b="0" cap="none" spc="0" dirty="0">
              <a:ln w="0"/>
              <a:effectLst>
                <a:outerShdw blurRad="38100" dist="25400" dir="5400000" algn="ctr" rotWithShape="0">
                  <a:srgbClr val="6E747A">
                    <a:alpha val="43000"/>
                  </a:srgbClr>
                </a:outerShdw>
              </a:effectLst>
            </a:endParaRPr>
          </a:p>
          <a:p>
            <a:endParaRPr lang="en-US" sz="5400" b="0" cap="none" spc="0" dirty="0">
              <a:ln w="0"/>
              <a:effectLst>
                <a:outerShdw blurRad="38100" dist="25400" dir="5400000" algn="ctr" rotWithShape="0">
                  <a:srgbClr val="6E747A">
                    <a:alpha val="43000"/>
                  </a:srgbClr>
                </a:outerShdw>
              </a:effectLst>
            </a:endParaRPr>
          </a:p>
          <a:p>
            <a:endParaRPr lang="en-US" sz="5400" dirty="0">
              <a:ln w="0"/>
              <a:effectLst>
                <a:outerShdw blurRad="38100" dist="25400" dir="5400000" algn="ctr" rotWithShape="0">
                  <a:srgbClr val="6E747A">
                    <a:alpha val="43000"/>
                  </a:srgbClr>
                </a:outerShdw>
              </a:effectLst>
            </a:endParaRPr>
          </a:p>
          <a:p>
            <a:endParaRPr lang="en-US" sz="5400" b="0" cap="none" spc="0" dirty="0">
              <a:ln w="0"/>
              <a:effectLst>
                <a:outerShdw blurRad="38100" dist="25400" dir="5400000" algn="ctr" rotWithShape="0">
                  <a:srgbClr val="6E747A">
                    <a:alpha val="43000"/>
                  </a:srgbClr>
                </a:outerShdw>
              </a:effectLst>
            </a:endParaRPr>
          </a:p>
          <a:p>
            <a:endParaRPr lang="en-US" sz="5400" dirty="0">
              <a:ln w="0"/>
              <a:effectLst>
                <a:outerShdw blurRad="38100" dist="25400" dir="5400000" algn="ctr" rotWithShape="0">
                  <a:srgbClr val="6E747A">
                    <a:alpha val="43000"/>
                  </a:srgbClr>
                </a:outerShdw>
              </a:effectLst>
            </a:endParaRPr>
          </a:p>
          <a:p>
            <a:endParaRPr lang="en-US" sz="5400" b="0" cap="none" spc="0" dirty="0">
              <a:ln w="0"/>
              <a:effectLst>
                <a:outerShdw blurRad="38100" dist="25400" dir="5400000" algn="ctr" rotWithShape="0">
                  <a:srgbClr val="6E747A">
                    <a:alpha val="43000"/>
                  </a:srgbClr>
                </a:outerShdw>
              </a:effectLst>
            </a:endParaRPr>
          </a:p>
          <a:p>
            <a:endParaRPr lang="en-US" sz="5400" dirty="0">
              <a:ln w="0"/>
              <a:effectLst>
                <a:outerShdw blurRad="38100" dist="25400" dir="5400000" algn="ctr" rotWithShape="0">
                  <a:srgbClr val="6E747A">
                    <a:alpha val="43000"/>
                  </a:srgbClr>
                </a:outerShdw>
              </a:effectLst>
            </a:endParaRPr>
          </a:p>
          <a:p>
            <a:endParaRPr lang="en-US" sz="2000" b="0" cap="none" spc="0" dirty="0">
              <a:ln w="0"/>
              <a:effectLst>
                <a:outerShdw blurRad="38100" dist="25400" dir="5400000" algn="ctr" rotWithShape="0">
                  <a:srgbClr val="6E747A">
                    <a:alpha val="43000"/>
                  </a:srgbClr>
                </a:outerShdw>
              </a:effectLst>
            </a:endParaRPr>
          </a:p>
          <a:p>
            <a:endParaRPr lang="en-US" sz="2000" dirty="0">
              <a:ln w="0"/>
              <a:effectLst>
                <a:outerShdw blurRad="38100" dist="25400" dir="5400000" algn="ctr" rotWithShape="0">
                  <a:srgbClr val="6E747A">
                    <a:alpha val="43000"/>
                  </a:srgbClr>
                </a:outerShdw>
              </a:effectLst>
            </a:endParaRPr>
          </a:p>
          <a:p>
            <a:r>
              <a:rPr lang="en-US" sz="2000" b="0" cap="none" spc="0" dirty="0">
                <a:ln w="0"/>
                <a:effectLst>
                  <a:outerShdw blurRad="38100" dist="25400" dir="5400000" algn="ctr" rotWithShape="0">
                    <a:srgbClr val="6E747A">
                      <a:alpha val="43000"/>
                    </a:srgbClr>
                  </a:outerShdw>
                </a:effectLst>
              </a:rPr>
              <a:t>(</a:t>
            </a:r>
            <a:r>
              <a:rPr lang="en-US" sz="2000" dirty="0">
                <a:ln w="0"/>
                <a:effectLst>
                  <a:outerShdw blurRad="38100" dist="25400" dir="5400000" algn="ctr" rotWithShape="0">
                    <a:srgbClr val="6E747A">
                      <a:alpha val="43000"/>
                    </a:srgbClr>
                  </a:outerShdw>
                </a:effectLst>
              </a:rPr>
              <a:t>Print the </a:t>
            </a:r>
            <a:r>
              <a:rPr lang="en-US" sz="2000" b="0" cap="none" spc="0" dirty="0">
                <a:ln w="0"/>
                <a:effectLst>
                  <a:outerShdw blurRad="38100" dist="25400" dir="5400000" algn="ctr" rotWithShape="0">
                    <a:srgbClr val="6E747A">
                      <a:alpha val="43000"/>
                    </a:srgbClr>
                  </a:outerShdw>
                </a:effectLst>
              </a:rPr>
              <a:t>attached PDF for this activity)</a:t>
            </a:r>
          </a:p>
        </p:txBody>
      </p:sp>
      <p:pic>
        <p:nvPicPr>
          <p:cNvPr id="5" name="Picture 4">
            <a:extLst>
              <a:ext uri="{FF2B5EF4-FFF2-40B4-BE49-F238E27FC236}">
                <a16:creationId xmlns:a16="http://schemas.microsoft.com/office/drawing/2014/main" id="{B7119F63-7615-4B98-9ABC-301202FF95CF}"/>
              </a:ext>
            </a:extLst>
          </p:cNvPr>
          <p:cNvPicPr>
            <a:picLocks noChangeAspect="1"/>
          </p:cNvPicPr>
          <p:nvPr/>
        </p:nvPicPr>
        <p:blipFill>
          <a:blip r:embed="rId2"/>
          <a:stretch>
            <a:fillRect/>
          </a:stretch>
        </p:blipFill>
        <p:spPr>
          <a:xfrm>
            <a:off x="2295120" y="922563"/>
            <a:ext cx="7601760" cy="5394797"/>
          </a:xfrm>
          <a:prstGeom prst="rect">
            <a:avLst/>
          </a:prstGeom>
        </p:spPr>
      </p:pic>
    </p:spTree>
    <p:extLst>
      <p:ext uri="{BB962C8B-B14F-4D97-AF65-F5344CB8AC3E}">
        <p14:creationId xmlns:p14="http://schemas.microsoft.com/office/powerpoint/2010/main" val="313472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7661-186F-4F10-A894-A2D227D0FBB5}"/>
              </a:ext>
            </a:extLst>
          </p:cNvPr>
          <p:cNvSpPr>
            <a:spLocks noGrp="1"/>
          </p:cNvSpPr>
          <p:nvPr>
            <p:ph type="title"/>
          </p:nvPr>
        </p:nvSpPr>
        <p:spPr>
          <a:xfrm>
            <a:off x="1162995" y="0"/>
            <a:ext cx="8357524" cy="1110344"/>
          </a:xfrm>
        </p:spPr>
        <p:txBody>
          <a:bodyPr>
            <a:normAutofit fontScale="90000"/>
          </a:bodyPr>
          <a:lstStyle/>
          <a:p>
            <a:pPr algn="ctr"/>
            <a:r>
              <a:rPr lang="en-US" dirty="0"/>
              <a:t>How to handle a student who is </a:t>
            </a:r>
            <a:br>
              <a:rPr lang="en-US" dirty="0"/>
            </a:br>
            <a:r>
              <a:rPr lang="en-US" b="1" dirty="0">
                <a:latin typeface="Lemonade Stand" panose="02000500000000000000" pitchFamily="50" charset="0"/>
              </a:rPr>
              <a:t>ANXIOUS</a:t>
            </a:r>
            <a:r>
              <a:rPr lang="en-US" dirty="0"/>
              <a:t> or </a:t>
            </a:r>
            <a:r>
              <a:rPr lang="en-US" b="1" dirty="0">
                <a:latin typeface="Lemonade Stand" panose="02000500000000000000" pitchFamily="50" charset="0"/>
              </a:rPr>
              <a:t>STRUGGLING</a:t>
            </a:r>
            <a:r>
              <a:rPr lang="en-US" dirty="0"/>
              <a:t>…</a:t>
            </a:r>
          </a:p>
        </p:txBody>
      </p:sp>
      <p:sp>
        <p:nvSpPr>
          <p:cNvPr id="3" name="Content Placeholder 2">
            <a:extLst>
              <a:ext uri="{FF2B5EF4-FFF2-40B4-BE49-F238E27FC236}">
                <a16:creationId xmlns:a16="http://schemas.microsoft.com/office/drawing/2014/main" id="{608A1BC0-B6DB-4120-B917-8371052816AB}"/>
              </a:ext>
            </a:extLst>
          </p:cNvPr>
          <p:cNvSpPr>
            <a:spLocks noGrp="1"/>
          </p:cNvSpPr>
          <p:nvPr>
            <p:ph idx="1"/>
          </p:nvPr>
        </p:nvSpPr>
        <p:spPr>
          <a:xfrm>
            <a:off x="0" y="1371600"/>
            <a:ext cx="12192000" cy="5486400"/>
          </a:xfrm>
        </p:spPr>
        <p:txBody>
          <a:bodyPr>
            <a:normAutofit fontScale="85000" lnSpcReduction="20000"/>
          </a:bodyPr>
          <a:lstStyle/>
          <a:p>
            <a:r>
              <a:rPr lang="en-US" dirty="0"/>
              <a:t>Take them outside. Fresh air, short walk, drink break. Fresh gum. Snack.</a:t>
            </a:r>
          </a:p>
          <a:p>
            <a:r>
              <a:rPr lang="en-US" dirty="0"/>
              <a:t>Listen reflectively. Repeat what they are saying back to assure them you understand what they are trying to communicate, and to give their feelings a name: “Ben, it sounds like you are frustrated that the math questions are too difficult. Is that how you are feeling?” Follow up with something like: “Your feelings make sense to me. Let’s see what we can do to get through this!”</a:t>
            </a:r>
          </a:p>
          <a:p>
            <a:r>
              <a:rPr lang="en-US" dirty="0"/>
              <a:t>Remind them that these tests do not effect their grade, ability to move on to the next grade, or their status at our school at all! This seems to be a huge misunderstanding among students. Assure them that these tests are to help teachers know how to improve for next year’s students. That’s it.</a:t>
            </a:r>
          </a:p>
          <a:p>
            <a:r>
              <a:rPr lang="en-US" dirty="0"/>
              <a:t>Ask them about something they like to do, their interests, etc. Get them talking about things they love. Find a way to make a connection. Find something you have in common!</a:t>
            </a:r>
          </a:p>
          <a:p>
            <a:r>
              <a:rPr lang="en-US" dirty="0"/>
              <a:t>Ask if they would like you to share some ideas that other students who are feeling the same way might try. Brainstorm some things they could do together (deep breaths, fresh piece of gum, think of a happy place, etc.)</a:t>
            </a:r>
          </a:p>
          <a:p>
            <a:r>
              <a:rPr lang="en-US" dirty="0"/>
              <a:t>Bribe them: “If you will work hard for ___ minutes, you can be the first one to choose our next brain break/snack/activity/etc.!”</a:t>
            </a:r>
          </a:p>
          <a:p>
            <a:r>
              <a:rPr lang="en-US" dirty="0"/>
              <a:t>Stay positive and be patient!</a:t>
            </a:r>
          </a:p>
        </p:txBody>
      </p:sp>
      <p:pic>
        <p:nvPicPr>
          <p:cNvPr id="4" name="Picture 3">
            <a:extLst>
              <a:ext uri="{FF2B5EF4-FFF2-40B4-BE49-F238E27FC236}">
                <a16:creationId xmlns:a16="http://schemas.microsoft.com/office/drawing/2014/main" id="{1AF517C0-6993-4E24-B2EF-C4E6C4852563}"/>
              </a:ext>
            </a:extLst>
          </p:cNvPr>
          <p:cNvPicPr>
            <a:picLocks noChangeAspect="1"/>
          </p:cNvPicPr>
          <p:nvPr/>
        </p:nvPicPr>
        <p:blipFill>
          <a:blip r:embed="rId3"/>
          <a:stretch>
            <a:fillRect/>
          </a:stretch>
        </p:blipFill>
        <p:spPr>
          <a:xfrm>
            <a:off x="735106" y="92075"/>
            <a:ext cx="1162994" cy="1148897"/>
          </a:xfrm>
          <a:prstGeom prst="rect">
            <a:avLst/>
          </a:prstGeom>
        </p:spPr>
      </p:pic>
    </p:spTree>
    <p:extLst>
      <p:ext uri="{BB962C8B-B14F-4D97-AF65-F5344CB8AC3E}">
        <p14:creationId xmlns:p14="http://schemas.microsoft.com/office/powerpoint/2010/main" val="138358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0B86-ED2B-44C9-BC4C-09C44B27C347}"/>
              </a:ext>
            </a:extLst>
          </p:cNvPr>
          <p:cNvSpPr>
            <a:spLocks noGrp="1"/>
          </p:cNvSpPr>
          <p:nvPr>
            <p:ph type="title"/>
          </p:nvPr>
        </p:nvSpPr>
        <p:spPr>
          <a:xfrm>
            <a:off x="0" y="3428999"/>
            <a:ext cx="12192000" cy="3306535"/>
          </a:xfrm>
        </p:spPr>
        <p:txBody>
          <a:bodyPr>
            <a:noAutofit/>
          </a:bodyPr>
          <a:lstStyle/>
          <a:p>
            <a:pPr algn="ctr"/>
            <a:r>
              <a:rPr lang="en-US" sz="8000" dirty="0">
                <a:latin typeface="Strawberry Blossom" pitchFamily="2" charset="0"/>
              </a:rPr>
              <a:t>Act as if what you do makes a difference. </a:t>
            </a:r>
            <a:br>
              <a:rPr lang="en-US" sz="8000" dirty="0">
                <a:latin typeface="Strawberry Blossom" pitchFamily="2" charset="0"/>
              </a:rPr>
            </a:br>
            <a:r>
              <a:rPr lang="en-US" sz="8000" dirty="0">
                <a:latin typeface="Strawberry Blossom" pitchFamily="2" charset="0"/>
              </a:rPr>
              <a:t>It does. </a:t>
            </a:r>
            <a:br>
              <a:rPr lang="en-US" sz="8000" dirty="0">
                <a:latin typeface="Strawberry Blossom" pitchFamily="2" charset="0"/>
              </a:rPr>
            </a:br>
            <a:r>
              <a:rPr lang="en-US" sz="5000" dirty="0">
                <a:latin typeface="Strawberry Blossom" pitchFamily="2" charset="0"/>
              </a:rPr>
              <a:t>–William James</a:t>
            </a:r>
          </a:p>
        </p:txBody>
      </p:sp>
      <p:pic>
        <p:nvPicPr>
          <p:cNvPr id="4" name="Picture 3">
            <a:extLst>
              <a:ext uri="{FF2B5EF4-FFF2-40B4-BE49-F238E27FC236}">
                <a16:creationId xmlns:a16="http://schemas.microsoft.com/office/drawing/2014/main" id="{28423ACA-8FE5-4729-8E78-099B7ACEA76C}"/>
              </a:ext>
            </a:extLst>
          </p:cNvPr>
          <p:cNvPicPr>
            <a:picLocks noChangeAspect="1"/>
          </p:cNvPicPr>
          <p:nvPr/>
        </p:nvPicPr>
        <p:blipFill>
          <a:blip r:embed="rId2"/>
          <a:stretch>
            <a:fillRect/>
          </a:stretch>
        </p:blipFill>
        <p:spPr>
          <a:xfrm>
            <a:off x="3214687" y="190499"/>
            <a:ext cx="5762625" cy="3238500"/>
          </a:xfrm>
          <a:prstGeom prst="rect">
            <a:avLst/>
          </a:prstGeom>
        </p:spPr>
      </p:pic>
    </p:spTree>
    <p:extLst>
      <p:ext uri="{BB962C8B-B14F-4D97-AF65-F5344CB8AC3E}">
        <p14:creationId xmlns:p14="http://schemas.microsoft.com/office/powerpoint/2010/main" val="248845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7062-DB40-4AC0-B30F-C1C358C1A2B1}"/>
              </a:ext>
            </a:extLst>
          </p:cNvPr>
          <p:cNvSpPr>
            <a:spLocks noGrp="1"/>
          </p:cNvSpPr>
          <p:nvPr>
            <p:ph type="title"/>
          </p:nvPr>
        </p:nvSpPr>
        <p:spPr>
          <a:xfrm>
            <a:off x="2671482" y="365125"/>
            <a:ext cx="9520518" cy="1325563"/>
          </a:xfrm>
        </p:spPr>
        <p:txBody>
          <a:bodyPr/>
          <a:lstStyle/>
          <a:p>
            <a:r>
              <a:rPr lang="en-US" dirty="0"/>
              <a:t>Ideas to keep students </a:t>
            </a:r>
            <a:r>
              <a:rPr lang="en-US" b="1" dirty="0">
                <a:solidFill>
                  <a:srgbClr val="FFC000"/>
                </a:solidFill>
                <a:latin typeface="Lemonade Stand" panose="02000500000000000000" pitchFamily="50" charset="0"/>
              </a:rPr>
              <a:t>HAPPY</a:t>
            </a:r>
            <a:r>
              <a:rPr lang="en-US" dirty="0"/>
              <a:t> at testing…</a:t>
            </a:r>
          </a:p>
        </p:txBody>
      </p:sp>
      <p:sp>
        <p:nvSpPr>
          <p:cNvPr id="3" name="Content Placeholder 2">
            <a:extLst>
              <a:ext uri="{FF2B5EF4-FFF2-40B4-BE49-F238E27FC236}">
                <a16:creationId xmlns:a16="http://schemas.microsoft.com/office/drawing/2014/main" id="{11015533-56C8-4E49-B390-60B4A6573028}"/>
              </a:ext>
            </a:extLst>
          </p:cNvPr>
          <p:cNvSpPr>
            <a:spLocks noGrp="1"/>
          </p:cNvSpPr>
          <p:nvPr>
            <p:ph idx="1"/>
          </p:nvPr>
        </p:nvSpPr>
        <p:spPr>
          <a:xfrm>
            <a:off x="838200" y="1638526"/>
            <a:ext cx="10515600" cy="4854349"/>
          </a:xfrm>
        </p:spPr>
        <p:txBody>
          <a:bodyPr>
            <a:normAutofit fontScale="77500" lnSpcReduction="20000"/>
          </a:bodyPr>
          <a:lstStyle/>
          <a:p>
            <a:r>
              <a:rPr lang="en-US" dirty="0"/>
              <a:t>Greet each and every student and LC who enter your testing site. This should NOT just be an assignment from the teacher checking them in. If one or two teachers are in charge of check-in, the rest of you should be walking around greeting, visiting, and getting to know students! </a:t>
            </a:r>
          </a:p>
          <a:p>
            <a:r>
              <a:rPr lang="en-US" dirty="0"/>
              <a:t>Make sure you are addressing students by their name. If you don’t know or remember it, ASK! Using a person’s name helps them to know they are important to you! NAMETAGS will be your best friend at testing! Get them cheap from the dollar store or on Amazon.</a:t>
            </a:r>
          </a:p>
          <a:p>
            <a:r>
              <a:rPr lang="en-US" dirty="0"/>
              <a:t>Bring several different flavors of gum for students to chew during testing. Allow them to have a fresh piece after each break if they want. </a:t>
            </a:r>
          </a:p>
          <a:p>
            <a:r>
              <a:rPr lang="en-US" dirty="0"/>
              <a:t>Stay off your phone, computer, etc. Let students know that today is all about them!</a:t>
            </a:r>
          </a:p>
          <a:p>
            <a:r>
              <a:rPr lang="en-US" dirty="0"/>
              <a:t>Keep the testing area clean and smelling fresh. Diffuse a small amount of essential oil. Lavender is a popular one for calming, and most people enjoy the smell! </a:t>
            </a:r>
          </a:p>
          <a:p>
            <a:r>
              <a:rPr lang="en-US" dirty="0"/>
              <a:t>Get students UP and MOVING every 45 minutes or so. Schedule your breaks! Write them on the board so students have something to look forward to! Do something FUN! Be silly, laugh together, play together, get their blood pumping!</a:t>
            </a:r>
          </a:p>
          <a:p>
            <a:r>
              <a:rPr lang="en-US" dirty="0"/>
              <a:t>Have them repeat affirmations together: “I am calm, I am confident, I can do this!”</a:t>
            </a:r>
          </a:p>
        </p:txBody>
      </p:sp>
      <p:sp>
        <p:nvSpPr>
          <p:cNvPr id="4" name="Rectangle 3">
            <a:extLst>
              <a:ext uri="{FF2B5EF4-FFF2-40B4-BE49-F238E27FC236}">
                <a16:creationId xmlns:a16="http://schemas.microsoft.com/office/drawing/2014/main" id="{63DBC924-850A-4C00-9327-A7F4E0CF0FA0}"/>
              </a:ext>
            </a:extLst>
          </p:cNvPr>
          <p:cNvSpPr/>
          <p:nvPr/>
        </p:nvSpPr>
        <p:spPr>
          <a:xfrm>
            <a:off x="0" y="6138932"/>
            <a:ext cx="12192000" cy="630942"/>
          </a:xfrm>
          <a:prstGeom prst="rect">
            <a:avLst/>
          </a:prstGeom>
          <a:noFill/>
        </p:spPr>
        <p:txBody>
          <a:bodyPr wrap="square" lIns="91440" tIns="45720" rIns="91440" bIns="45720">
            <a:spAutoFit/>
          </a:bodyPr>
          <a:lstStyle/>
          <a:p>
            <a:pPr algn="ctr"/>
            <a:r>
              <a:rPr lang="en-US" sz="3500" b="0" cap="none" spc="0" dirty="0">
                <a:ln w="0"/>
                <a:solidFill>
                  <a:schemeClr val="accent1"/>
                </a:solidFill>
                <a:effectLst>
                  <a:outerShdw blurRad="38100" dist="25400" dir="5400000" algn="ctr" rotWithShape="0">
                    <a:srgbClr val="6E747A">
                      <a:alpha val="43000"/>
                    </a:srgbClr>
                  </a:outerShdw>
                </a:effectLst>
              </a:rPr>
              <a:t>Make sure each teacher has an assignment on the </a:t>
            </a:r>
            <a:r>
              <a:rPr lang="en-US" sz="3500" dirty="0">
                <a:ln w="0"/>
                <a:solidFill>
                  <a:schemeClr val="accent1"/>
                </a:solidFill>
                <a:effectLst>
                  <a:outerShdw blurRad="38100" dist="25400" dir="5400000" algn="ctr" rotWithShape="0">
                    <a:srgbClr val="6E747A">
                      <a:alpha val="43000"/>
                    </a:srgbClr>
                  </a:outerShdw>
                </a:effectLst>
              </a:rPr>
              <a:t>big day!</a:t>
            </a:r>
            <a:endParaRPr lang="en-US" sz="3500" b="0" cap="none" spc="0" dirty="0">
              <a:ln w="0"/>
              <a:solidFill>
                <a:schemeClr val="accent1"/>
              </a:solidFill>
              <a:effectLst>
                <a:outerShdw blurRad="38100" dist="25400" dir="5400000" algn="ctr" rotWithShape="0">
                  <a:srgbClr val="6E747A">
                    <a:alpha val="43000"/>
                  </a:srgbClr>
                </a:outerShdw>
              </a:effectLst>
            </a:endParaRPr>
          </a:p>
        </p:txBody>
      </p:sp>
      <p:pic>
        <p:nvPicPr>
          <p:cNvPr id="5" name="Picture 4">
            <a:extLst>
              <a:ext uri="{FF2B5EF4-FFF2-40B4-BE49-F238E27FC236}">
                <a16:creationId xmlns:a16="http://schemas.microsoft.com/office/drawing/2014/main" id="{40CAD86D-DACA-423A-BF43-6DFDFC67EAB1}"/>
              </a:ext>
            </a:extLst>
          </p:cNvPr>
          <p:cNvPicPr>
            <a:picLocks noChangeAspect="1"/>
          </p:cNvPicPr>
          <p:nvPr/>
        </p:nvPicPr>
        <p:blipFill>
          <a:blip r:embed="rId2"/>
          <a:stretch>
            <a:fillRect/>
          </a:stretch>
        </p:blipFill>
        <p:spPr>
          <a:xfrm>
            <a:off x="205348" y="90488"/>
            <a:ext cx="2239126" cy="1548038"/>
          </a:xfrm>
          <a:prstGeom prst="rect">
            <a:avLst/>
          </a:prstGeom>
        </p:spPr>
      </p:pic>
    </p:spTree>
    <p:extLst>
      <p:ext uri="{BB962C8B-B14F-4D97-AF65-F5344CB8AC3E}">
        <p14:creationId xmlns:p14="http://schemas.microsoft.com/office/powerpoint/2010/main" val="315715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4D22-1B6F-48F8-B966-3F040DB05DBE}"/>
              </a:ext>
            </a:extLst>
          </p:cNvPr>
          <p:cNvSpPr>
            <a:spLocks noGrp="1"/>
          </p:cNvSpPr>
          <p:nvPr>
            <p:ph type="title"/>
          </p:nvPr>
        </p:nvSpPr>
        <p:spPr/>
        <p:txBody>
          <a:bodyPr/>
          <a:lstStyle/>
          <a:p>
            <a:pPr algn="ctr"/>
            <a:r>
              <a:rPr lang="en-US" dirty="0">
                <a:solidFill>
                  <a:srgbClr val="0070C0"/>
                </a:solidFill>
                <a:latin typeface="AR DELANEY" panose="02000000000000000000" pitchFamily="2" charset="0"/>
              </a:rPr>
              <a:t>Why do we need fun and interactive breaks during SAGE testing?</a:t>
            </a:r>
          </a:p>
        </p:txBody>
      </p:sp>
      <p:pic>
        <p:nvPicPr>
          <p:cNvPr id="1026" name="Picture 2" descr="Brain Scan">
            <a:extLst>
              <a:ext uri="{FF2B5EF4-FFF2-40B4-BE49-F238E27FC236}">
                <a16:creationId xmlns:a16="http://schemas.microsoft.com/office/drawing/2014/main" id="{6E07DC40-643F-42CA-9AC0-05F8FF9F3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1690688"/>
            <a:ext cx="6419850" cy="481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43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ACDC89A-BF79-48A3-834A-F133F9641052}"/>
              </a:ext>
            </a:extLst>
          </p:cNvPr>
          <p:cNvPicPr>
            <a:picLocks noGrp="1" noChangeAspect="1"/>
          </p:cNvPicPr>
          <p:nvPr>
            <p:ph idx="1"/>
          </p:nvPr>
        </p:nvPicPr>
        <p:blipFill>
          <a:blip r:embed="rId2"/>
          <a:stretch>
            <a:fillRect/>
          </a:stretch>
        </p:blipFill>
        <p:spPr>
          <a:xfrm>
            <a:off x="317600" y="371532"/>
            <a:ext cx="11556799" cy="6114936"/>
          </a:xfrm>
          <a:prstGeom prst="rect">
            <a:avLst/>
          </a:prstGeom>
        </p:spPr>
      </p:pic>
    </p:spTree>
    <p:extLst>
      <p:ext uri="{BB962C8B-B14F-4D97-AF65-F5344CB8AC3E}">
        <p14:creationId xmlns:p14="http://schemas.microsoft.com/office/powerpoint/2010/main" val="99861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233CFF-6CB4-47A7-BE12-86473DB97649}"/>
              </a:ext>
            </a:extLst>
          </p:cNvPr>
          <p:cNvPicPr>
            <a:picLocks noChangeAspect="1"/>
          </p:cNvPicPr>
          <p:nvPr/>
        </p:nvPicPr>
        <p:blipFill>
          <a:blip r:embed="rId2"/>
          <a:stretch>
            <a:fillRect/>
          </a:stretch>
        </p:blipFill>
        <p:spPr>
          <a:xfrm>
            <a:off x="943655" y="175554"/>
            <a:ext cx="10304689" cy="6506892"/>
          </a:xfrm>
          <a:prstGeom prst="rect">
            <a:avLst/>
          </a:prstGeom>
        </p:spPr>
      </p:pic>
    </p:spTree>
    <p:extLst>
      <p:ext uri="{BB962C8B-B14F-4D97-AF65-F5344CB8AC3E}">
        <p14:creationId xmlns:p14="http://schemas.microsoft.com/office/powerpoint/2010/main" val="188285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9E53B1-D1A3-476D-8433-059FCFA798E5}"/>
              </a:ext>
            </a:extLst>
          </p:cNvPr>
          <p:cNvPicPr>
            <a:picLocks noChangeAspect="1"/>
          </p:cNvPicPr>
          <p:nvPr/>
        </p:nvPicPr>
        <p:blipFill>
          <a:blip r:embed="rId3"/>
          <a:stretch>
            <a:fillRect/>
          </a:stretch>
        </p:blipFill>
        <p:spPr>
          <a:xfrm>
            <a:off x="404904" y="137091"/>
            <a:ext cx="11382192" cy="3840617"/>
          </a:xfrm>
          <a:prstGeom prst="rect">
            <a:avLst/>
          </a:prstGeom>
        </p:spPr>
      </p:pic>
      <p:pic>
        <p:nvPicPr>
          <p:cNvPr id="5" name="Picture 4">
            <a:extLst>
              <a:ext uri="{FF2B5EF4-FFF2-40B4-BE49-F238E27FC236}">
                <a16:creationId xmlns:a16="http://schemas.microsoft.com/office/drawing/2014/main" id="{26D7F31F-3262-4E66-9BE8-D44842BFDFCA}"/>
              </a:ext>
            </a:extLst>
          </p:cNvPr>
          <p:cNvPicPr>
            <a:picLocks noChangeAspect="1"/>
          </p:cNvPicPr>
          <p:nvPr/>
        </p:nvPicPr>
        <p:blipFill>
          <a:blip r:embed="rId4"/>
          <a:stretch>
            <a:fillRect/>
          </a:stretch>
        </p:blipFill>
        <p:spPr>
          <a:xfrm>
            <a:off x="404904" y="3977708"/>
            <a:ext cx="11785289" cy="2186668"/>
          </a:xfrm>
          <a:prstGeom prst="rect">
            <a:avLst/>
          </a:prstGeom>
        </p:spPr>
      </p:pic>
    </p:spTree>
    <p:extLst>
      <p:ext uri="{BB962C8B-B14F-4D97-AF65-F5344CB8AC3E}">
        <p14:creationId xmlns:p14="http://schemas.microsoft.com/office/powerpoint/2010/main" val="2987708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C06DE6-C45C-485B-87FB-32CD5AC05F84}"/>
              </a:ext>
            </a:extLst>
          </p:cNvPr>
          <p:cNvPicPr>
            <a:picLocks noChangeAspect="1"/>
          </p:cNvPicPr>
          <p:nvPr/>
        </p:nvPicPr>
        <p:blipFill>
          <a:blip r:embed="rId2"/>
          <a:stretch>
            <a:fillRect/>
          </a:stretch>
        </p:blipFill>
        <p:spPr>
          <a:xfrm>
            <a:off x="0" y="974611"/>
            <a:ext cx="12193689" cy="4908778"/>
          </a:xfrm>
          <a:prstGeom prst="rect">
            <a:avLst/>
          </a:prstGeom>
        </p:spPr>
      </p:pic>
    </p:spTree>
    <p:extLst>
      <p:ext uri="{BB962C8B-B14F-4D97-AF65-F5344CB8AC3E}">
        <p14:creationId xmlns:p14="http://schemas.microsoft.com/office/powerpoint/2010/main" val="3812209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C4AADF-6CA0-455A-B51E-33D92D5D61A2}"/>
              </a:ext>
            </a:extLst>
          </p:cNvPr>
          <p:cNvPicPr>
            <a:picLocks noChangeAspect="1"/>
          </p:cNvPicPr>
          <p:nvPr/>
        </p:nvPicPr>
        <p:blipFill>
          <a:blip r:embed="rId2"/>
          <a:stretch>
            <a:fillRect/>
          </a:stretch>
        </p:blipFill>
        <p:spPr>
          <a:xfrm>
            <a:off x="945696" y="413537"/>
            <a:ext cx="10300608" cy="6030926"/>
          </a:xfrm>
          <a:prstGeom prst="rect">
            <a:avLst/>
          </a:prstGeom>
        </p:spPr>
      </p:pic>
    </p:spTree>
    <p:extLst>
      <p:ext uri="{BB962C8B-B14F-4D97-AF65-F5344CB8AC3E}">
        <p14:creationId xmlns:p14="http://schemas.microsoft.com/office/powerpoint/2010/main" val="33291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2A460-CA81-45E3-B2FB-B6F757441560}"/>
              </a:ext>
            </a:extLst>
          </p:cNvPr>
          <p:cNvSpPr/>
          <p:nvPr/>
        </p:nvSpPr>
        <p:spPr>
          <a:xfrm>
            <a:off x="118636" y="0"/>
            <a:ext cx="12279772" cy="6832640"/>
          </a:xfrm>
          <a:prstGeom prst="rect">
            <a:avLst/>
          </a:prstGeom>
          <a:noFill/>
        </p:spPr>
        <p:txBody>
          <a:bodyPr wrap="none" lIns="91440" tIns="45720" rIns="91440" bIns="45720">
            <a:spAutoFit/>
          </a:bodyPr>
          <a:lstStyle/>
          <a:p>
            <a:r>
              <a:rPr lang="en-US" sz="5400" b="0" cap="none" spc="0" dirty="0">
                <a:ln w="0"/>
                <a:effectLst>
                  <a:outerShdw blurRad="38100" dist="25400" dir="5400000" algn="ctr" rotWithShape="0">
                    <a:srgbClr val="6E747A">
                      <a:alpha val="43000"/>
                    </a:srgbClr>
                  </a:outerShdw>
                </a:effectLst>
              </a:rPr>
              <a:t>Fitness Cards: </a:t>
            </a:r>
            <a:r>
              <a:rPr lang="en-US" sz="2500" b="0" cap="none" spc="0" dirty="0">
                <a:ln w="0"/>
                <a:effectLst>
                  <a:outerShdw blurRad="38100" dist="25400" dir="5400000" algn="ctr" rotWithShape="0">
                    <a:srgbClr val="6E747A">
                      <a:alpha val="43000"/>
                    </a:srgbClr>
                  </a:outerShdw>
                </a:effectLst>
              </a:rPr>
              <a:t>Have students randomly select an activity card from the stack:</a:t>
            </a:r>
          </a:p>
          <a:p>
            <a:endParaRPr lang="en-US" sz="5400" b="0" cap="none" spc="0" dirty="0">
              <a:ln w="0"/>
              <a:effectLst>
                <a:outerShdw blurRad="38100" dist="25400" dir="5400000" algn="ctr" rotWithShape="0">
                  <a:srgbClr val="6E747A">
                    <a:alpha val="43000"/>
                  </a:srgbClr>
                </a:outerShdw>
              </a:effectLst>
            </a:endParaRPr>
          </a:p>
          <a:p>
            <a:endParaRPr lang="en-US" sz="5400" dirty="0">
              <a:ln w="0"/>
              <a:effectLst>
                <a:outerShdw blurRad="38100" dist="25400" dir="5400000" algn="ctr" rotWithShape="0">
                  <a:srgbClr val="6E747A">
                    <a:alpha val="43000"/>
                  </a:srgbClr>
                </a:outerShdw>
              </a:effectLst>
            </a:endParaRPr>
          </a:p>
          <a:p>
            <a:endParaRPr lang="en-US" sz="5400" b="0" cap="none" spc="0" dirty="0">
              <a:ln w="0"/>
              <a:effectLst>
                <a:outerShdw blurRad="38100" dist="25400" dir="5400000" algn="ctr" rotWithShape="0">
                  <a:srgbClr val="6E747A">
                    <a:alpha val="43000"/>
                  </a:srgbClr>
                </a:outerShdw>
              </a:effectLst>
            </a:endParaRPr>
          </a:p>
          <a:p>
            <a:endParaRPr lang="en-US" sz="5400" dirty="0">
              <a:ln w="0"/>
              <a:effectLst>
                <a:outerShdw blurRad="38100" dist="25400" dir="5400000" algn="ctr" rotWithShape="0">
                  <a:srgbClr val="6E747A">
                    <a:alpha val="43000"/>
                  </a:srgbClr>
                </a:outerShdw>
              </a:effectLst>
            </a:endParaRPr>
          </a:p>
          <a:p>
            <a:endParaRPr lang="en-US" sz="5400" b="0" cap="none" spc="0" dirty="0">
              <a:ln w="0"/>
              <a:effectLst>
                <a:outerShdw blurRad="38100" dist="25400" dir="5400000" algn="ctr" rotWithShape="0">
                  <a:srgbClr val="6E747A">
                    <a:alpha val="43000"/>
                  </a:srgbClr>
                </a:outerShdw>
              </a:effectLst>
            </a:endParaRPr>
          </a:p>
          <a:p>
            <a:endParaRPr lang="en-US" sz="5400" dirty="0">
              <a:ln w="0"/>
              <a:effectLst>
                <a:outerShdw blurRad="38100" dist="25400" dir="5400000" algn="ctr" rotWithShape="0">
                  <a:srgbClr val="6E747A">
                    <a:alpha val="43000"/>
                  </a:srgbClr>
                </a:outerShdw>
              </a:effectLst>
            </a:endParaRPr>
          </a:p>
          <a:p>
            <a:endParaRPr lang="en-US" sz="2000" b="0" cap="none" spc="0" dirty="0">
              <a:ln w="0"/>
              <a:effectLst>
                <a:outerShdw blurRad="38100" dist="25400" dir="5400000" algn="ctr" rotWithShape="0">
                  <a:srgbClr val="6E747A">
                    <a:alpha val="43000"/>
                  </a:srgbClr>
                </a:outerShdw>
              </a:effectLst>
            </a:endParaRPr>
          </a:p>
          <a:p>
            <a:endParaRPr lang="en-US" sz="2000" dirty="0">
              <a:ln w="0"/>
              <a:effectLst>
                <a:outerShdw blurRad="38100" dist="25400" dir="5400000" algn="ctr" rotWithShape="0">
                  <a:srgbClr val="6E747A">
                    <a:alpha val="43000"/>
                  </a:srgbClr>
                </a:outerShdw>
              </a:effectLst>
            </a:endParaRPr>
          </a:p>
          <a:p>
            <a:r>
              <a:rPr lang="en-US" sz="2000" b="0" cap="none" spc="0" dirty="0">
                <a:ln w="0"/>
                <a:effectLst>
                  <a:outerShdw blurRad="38100" dist="25400" dir="5400000" algn="ctr" rotWithShape="0">
                    <a:srgbClr val="6E747A">
                      <a:alpha val="43000"/>
                    </a:srgbClr>
                  </a:outerShdw>
                </a:effectLst>
              </a:rPr>
              <a:t>(</a:t>
            </a:r>
            <a:r>
              <a:rPr lang="en-US" sz="2000" dirty="0">
                <a:ln w="0"/>
                <a:effectLst>
                  <a:outerShdw blurRad="38100" dist="25400" dir="5400000" algn="ctr" rotWithShape="0">
                    <a:srgbClr val="6E747A">
                      <a:alpha val="43000"/>
                    </a:srgbClr>
                  </a:outerShdw>
                </a:effectLst>
              </a:rPr>
              <a:t>Print the </a:t>
            </a:r>
            <a:r>
              <a:rPr lang="en-US" sz="2000" b="0" cap="none" spc="0" dirty="0">
                <a:ln w="0"/>
                <a:effectLst>
                  <a:outerShdw blurRad="38100" dist="25400" dir="5400000" algn="ctr" rotWithShape="0">
                    <a:srgbClr val="6E747A">
                      <a:alpha val="43000"/>
                    </a:srgbClr>
                  </a:outerShdw>
                </a:effectLst>
              </a:rPr>
              <a:t>attached PDF for this activity)</a:t>
            </a:r>
          </a:p>
        </p:txBody>
      </p:sp>
      <p:pic>
        <p:nvPicPr>
          <p:cNvPr id="3" name="Picture 2">
            <a:extLst>
              <a:ext uri="{FF2B5EF4-FFF2-40B4-BE49-F238E27FC236}">
                <a16:creationId xmlns:a16="http://schemas.microsoft.com/office/drawing/2014/main" id="{4B965518-366F-462A-837B-94D367E6D66F}"/>
              </a:ext>
            </a:extLst>
          </p:cNvPr>
          <p:cNvPicPr>
            <a:picLocks noChangeAspect="1"/>
          </p:cNvPicPr>
          <p:nvPr/>
        </p:nvPicPr>
        <p:blipFill>
          <a:blip r:embed="rId2"/>
          <a:stretch>
            <a:fillRect/>
          </a:stretch>
        </p:blipFill>
        <p:spPr>
          <a:xfrm>
            <a:off x="2600325" y="904875"/>
            <a:ext cx="6991350" cy="5048250"/>
          </a:xfrm>
          <a:prstGeom prst="rect">
            <a:avLst/>
          </a:prstGeom>
        </p:spPr>
      </p:pic>
    </p:spTree>
    <p:extLst>
      <p:ext uri="{BB962C8B-B14F-4D97-AF65-F5344CB8AC3E}">
        <p14:creationId xmlns:p14="http://schemas.microsoft.com/office/powerpoint/2010/main" val="63750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649</Words>
  <Application>Microsoft Office PowerPoint</Application>
  <PresentationFormat>Widescreen</PresentationFormat>
  <Paragraphs>46</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 DARLING</vt:lpstr>
      <vt:lpstr>AR DELANEY</vt:lpstr>
      <vt:lpstr>Arial</vt:lpstr>
      <vt:lpstr>Calibri</vt:lpstr>
      <vt:lpstr>Calibri Light</vt:lpstr>
      <vt:lpstr>Lemonade Stand</vt:lpstr>
      <vt:lpstr>Strawberry Blossom</vt:lpstr>
      <vt:lpstr>Office Theme</vt:lpstr>
      <vt:lpstr>Customer Service   @ the SAGE testing site!</vt:lpstr>
      <vt:lpstr>Ideas to keep students HAPPY at testing…</vt:lpstr>
      <vt:lpstr>Why do we need fun and interactive breaks during SAGE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handle a student who is  ANXIOUS or STRUGGLING…</vt:lpstr>
      <vt:lpstr>Act as if what you do makes a difference.  It does.  –William James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Lacey Robinson</dc:creator>
  <cp:lastModifiedBy>Lacey Robinson</cp:lastModifiedBy>
  <cp:revision>11</cp:revision>
  <dcterms:created xsi:type="dcterms:W3CDTF">2018-03-07T04:20:04Z</dcterms:created>
  <dcterms:modified xsi:type="dcterms:W3CDTF">2018-03-07T21:47:49Z</dcterms:modified>
</cp:coreProperties>
</file>