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  <p:sldMasterId id="2147483668" r:id="rId3"/>
    <p:sldMasterId id="2147483670" r:id="rId4"/>
    <p:sldMasterId id="2147483673" r:id="rId5"/>
    <p:sldMasterId id="2147483675" r:id="rId6"/>
    <p:sldMasterId id="2147483677" r:id="rId7"/>
  </p:sldMasterIdLst>
  <p:notesMasterIdLst>
    <p:notesMasterId r:id="rId18"/>
  </p:notesMasterIdLst>
  <p:sldIdLst>
    <p:sldId id="413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4" r:id="rId16"/>
    <p:sldId id="412" r:id="rId17"/>
  </p:sldIdLst>
  <p:sldSz cx="10058400" cy="7772400"/>
  <p:notesSz cx="7077075" cy="9363075"/>
  <p:custDataLst>
    <p:tags r:id="rId19"/>
  </p:custDataLst>
  <p:defaultTextStyle>
    <a:defPPr>
      <a:defRPr lang="en-US"/>
    </a:defPPr>
    <a:lvl1pPr marL="0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45103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690258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035355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380497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1725601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070720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2415843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2760990" algn="l" defTabSz="3451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ED9"/>
    <a:srgbClr val="424242"/>
    <a:srgbClr val="532B93"/>
    <a:srgbClr val="BCBCBC"/>
    <a:srgbClr val="F25343"/>
    <a:srgbClr val="8DE6FF"/>
    <a:srgbClr val="00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8771" autoAdjust="0"/>
  </p:normalViewPr>
  <p:slideViewPr>
    <p:cSldViewPr snapToGrid="0">
      <p:cViewPr>
        <p:scale>
          <a:sx n="70" d="100"/>
          <a:sy n="70" d="100"/>
        </p:scale>
        <p:origin x="-1242" y="-48"/>
      </p:cViewPr>
      <p:guideLst>
        <p:guide orient="horz" pos="819"/>
        <p:guide pos="6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9" tIns="46965" rIns="93929" bIns="469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9" tIns="46965" rIns="93929" bIns="46965" rtlCol="0"/>
          <a:lstStyle>
            <a:lvl1pPr algn="r">
              <a:defRPr sz="1200"/>
            </a:lvl1pPr>
          </a:lstStyle>
          <a:p>
            <a:fld id="{C1E05E5B-87D6-488C-B871-7605AB1EDC99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701675"/>
            <a:ext cx="45434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9" tIns="46965" rIns="93929" bIns="469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29" tIns="46965" rIns="93929" bIns="46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9" tIns="46965" rIns="93929" bIns="469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9" tIns="46965" rIns="93929" bIns="46965" rtlCol="0" anchor="b"/>
          <a:lstStyle>
            <a:lvl1pPr algn="r">
              <a:defRPr sz="1200"/>
            </a:lvl1pPr>
          </a:lstStyle>
          <a:p>
            <a:fld id="{64EF04F2-ED1C-4765-A3A2-D03ADDD0B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5103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90258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35355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80497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25601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70720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15843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60990" algn="l" defTabSz="69025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01675"/>
            <a:ext cx="4545013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04F2-ED1C-4765-A3A2-D03ADDD0BC1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8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851" y="189104"/>
            <a:ext cx="7444091" cy="445618"/>
          </a:xfrm>
          <a:prstGeom prst="rect">
            <a:avLst/>
          </a:prstGeom>
        </p:spPr>
        <p:txBody>
          <a:bodyPr lIns="86230" tIns="43096" rIns="86230" bIns="43096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4142"/>
            <a:ext cx="9052560" cy="5129425"/>
          </a:xfrm>
          <a:prstGeom prst="rect">
            <a:avLst/>
          </a:prstGeom>
        </p:spPr>
        <p:txBody>
          <a:bodyPr lIns="86230" tIns="43096" rIns="86230" bIns="430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087C-DA13-4A5E-A235-BA3ACB94F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507" y="726018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1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26A3-B754-4CE6-987E-86400077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3742" y="726460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4850" y="189104"/>
            <a:ext cx="7444091" cy="445618"/>
          </a:xfrm>
          <a:prstGeom prst="rect">
            <a:avLst/>
          </a:prstGeom>
        </p:spPr>
        <p:txBody>
          <a:bodyPr lIns="86240" tIns="43101" rIns="86240" bIns="43101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8463D-20ED-4C32-B335-578143AB6D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K12-logo.jpg"/>
          <p:cNvPicPr>
            <a:picLocks noChangeAspect="1"/>
          </p:cNvPicPr>
          <p:nvPr/>
        </p:nvPicPr>
        <p:blipFill>
          <a:blip r:embed="rId2" cstate="print"/>
          <a:srcRect r="31061" b="14631"/>
          <a:stretch>
            <a:fillRect/>
          </a:stretch>
        </p:blipFill>
        <p:spPr>
          <a:xfrm>
            <a:off x="7688083" y="5358940"/>
            <a:ext cx="2115302" cy="1737852"/>
          </a:xfrm>
          <a:prstGeom prst="rect">
            <a:avLst/>
          </a:prstGeom>
        </p:spPr>
      </p:pic>
      <p:pic>
        <p:nvPicPr>
          <p:cNvPr id="7" name="Picture 6" descr="K12-PPT_TITLE_SLIDE1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7598"/>
            <a:ext cx="10058400" cy="201046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5425" y="4102100"/>
            <a:ext cx="6569393" cy="726863"/>
          </a:xfrm>
          <a:prstGeom prst="rect">
            <a:avLst/>
          </a:prstGeom>
        </p:spPr>
        <p:txBody>
          <a:bodyPr lIns="101858" tIns="50929" rIns="101858" bIns="50929"/>
          <a:lstStyle>
            <a:lvl1pPr>
              <a:buNone/>
              <a:defRPr sz="3800" b="1">
                <a:latin typeface="+mj-lt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5425" y="4828964"/>
            <a:ext cx="6569393" cy="743056"/>
          </a:xfrm>
          <a:prstGeom prst="rect">
            <a:avLst/>
          </a:prstGeom>
        </p:spPr>
        <p:txBody>
          <a:bodyPr lIns="101858" tIns="50929" rIns="101858" bIns="50929"/>
          <a:lstStyle>
            <a:lvl1pPr>
              <a:buNone/>
              <a:defRPr sz="2700" b="1">
                <a:solidFill>
                  <a:srgbClr val="00ACEF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7408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850" y="189104"/>
            <a:ext cx="7444091" cy="445618"/>
          </a:xfrm>
          <a:prstGeom prst="rect">
            <a:avLst/>
          </a:prstGeom>
        </p:spPr>
        <p:txBody>
          <a:bodyPr lIns="86240" tIns="43101" rIns="86240" bIns="43101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4141"/>
            <a:ext cx="9052560" cy="5129425"/>
          </a:xfrm>
          <a:prstGeom prst="rect">
            <a:avLst/>
          </a:prstGeom>
        </p:spPr>
        <p:txBody>
          <a:bodyPr lIns="86240" tIns="43101" rIns="86240" bIns="431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087C-DA13-4A5E-A235-BA3ACB94F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507" y="726018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1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26A3-B754-4CE6-987E-86400077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3742" y="726460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4851" y="189104"/>
            <a:ext cx="7444091" cy="445618"/>
          </a:xfrm>
          <a:prstGeom prst="rect">
            <a:avLst/>
          </a:prstGeom>
        </p:spPr>
        <p:txBody>
          <a:bodyPr lIns="86230" tIns="43096" rIns="86230" bIns="43096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26A3-B754-4CE6-987E-86400077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3742" y="726460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4848" y="189104"/>
            <a:ext cx="7444091" cy="445618"/>
          </a:xfrm>
          <a:prstGeom prst="rect">
            <a:avLst/>
          </a:prstGeom>
        </p:spPr>
        <p:txBody>
          <a:bodyPr lIns="86260" tIns="43111" rIns="86260" bIns="43111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26A3-B754-4CE6-987E-86400077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3742" y="726460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4845" y="189104"/>
            <a:ext cx="7444091" cy="445618"/>
          </a:xfrm>
          <a:prstGeom prst="rect">
            <a:avLst/>
          </a:prstGeom>
        </p:spPr>
        <p:txBody>
          <a:bodyPr lIns="86290" tIns="43126" rIns="86290" bIns="43126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7" y="69375"/>
            <a:ext cx="7639843" cy="732352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841"/>
            <a:ext cx="8988857" cy="19389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700"/>
            </a:lvl1pPr>
            <a:lvl2pPr>
              <a:lnSpc>
                <a:spcPct val="120000"/>
              </a:lnSpc>
              <a:spcBef>
                <a:spcPts val="0"/>
              </a:spcBef>
              <a:defRPr sz="2200"/>
            </a:lvl2pPr>
            <a:lvl3pPr>
              <a:lnSpc>
                <a:spcPct val="120000"/>
              </a:lnSpc>
              <a:spcBef>
                <a:spcPts val="0"/>
              </a:spcBef>
              <a:defRPr sz="2000"/>
            </a:lvl3pPr>
            <a:lvl4pPr>
              <a:lnSpc>
                <a:spcPct val="120000"/>
              </a:lnSpc>
              <a:spcBef>
                <a:spcPts val="0"/>
              </a:spcBef>
              <a:defRPr sz="1800"/>
            </a:lvl4pPr>
            <a:lvl5pPr>
              <a:lnSpc>
                <a:spcPct val="12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26A3-B754-4CE6-987E-864000770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3742" y="7264605"/>
            <a:ext cx="2346960" cy="413808"/>
          </a:xfr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4840" y="189104"/>
            <a:ext cx="7444091" cy="445618"/>
          </a:xfrm>
          <a:prstGeom prst="rect">
            <a:avLst/>
          </a:prstGeom>
        </p:spPr>
        <p:txBody>
          <a:bodyPr lIns="86330" tIns="43146" rIns="86330" bIns="43146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446" y="1812929"/>
            <a:ext cx="9051925" cy="5130799"/>
          </a:xfrm>
          <a:prstGeom prst="rect">
            <a:avLst/>
          </a:prstGeom>
        </p:spPr>
        <p:txBody>
          <a:bodyPr vert="horz" lIns="65477" tIns="32747" rIns="65477" bIns="327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70" y="7204075"/>
            <a:ext cx="2346325" cy="414338"/>
          </a:xfrm>
          <a:prstGeom prst="rect">
            <a:avLst/>
          </a:prstGeom>
        </p:spPr>
        <p:txBody>
          <a:bodyPr vert="horz" lIns="65477" tIns="32747" rIns="65477" bIns="327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5516"/>
            <a:fld id="{844A3FAB-0DFC-420B-81C5-E66468ADD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65516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7146" y="7204075"/>
            <a:ext cx="3184525" cy="414338"/>
          </a:xfrm>
          <a:prstGeom prst="rect">
            <a:avLst/>
          </a:prstGeom>
        </p:spPr>
        <p:txBody>
          <a:bodyPr vert="horz" lIns="65477" tIns="32747" rIns="65477" bIns="327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551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92" y="7204075"/>
            <a:ext cx="2346325" cy="414338"/>
          </a:xfrm>
          <a:prstGeom prst="rect">
            <a:avLst/>
          </a:prstGeom>
        </p:spPr>
        <p:txBody>
          <a:bodyPr vert="horz" lIns="65477" tIns="32747" rIns="65477" bIns="327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5516"/>
            <a:fld id="{59615461-8DA0-49AF-B30E-4DDD2B5E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6551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75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56155" rtl="0" eaLnBrk="1" latinLnBrk="0" hangingPunct="1">
        <a:spcBef>
          <a:spcPct val="0"/>
        </a:spcBef>
        <a:buNone/>
        <a:defRPr sz="4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147" indent="-24614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139" indent="-205045" algn="l" defTabSz="65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17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315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6424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4496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591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682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777" indent="-164157" algn="l" defTabSz="65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28154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6155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90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12348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460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8530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649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4728" algn="l" defTabSz="656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788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9" r:id="rId3"/>
  </p:sldLayoutIdLst>
  <p:hf sldNum="0" hdr="0" ftr="0" dt="0"/>
  <p:txStyles>
    <p:titleStyle>
      <a:lvl1pPr algn="ctr" defTabSz="47978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49" indent="-359849" algn="l" defTabSz="47978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79686" indent="-299868" algn="l" defTabSz="4797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527" indent="-239872" algn="l" defTabSz="47978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337" indent="-239872" algn="l" defTabSz="4797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149" indent="-239872" algn="l" defTabSz="4797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972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773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569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389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88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3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3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5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04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872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682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486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013" tIns="48022" rIns="96013" bIns="4802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844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844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013" tIns="48022" rIns="96013" bIns="4802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84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013" tIns="48022" rIns="96013" bIns="4802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844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84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47984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91" indent="-359891" algn="l" defTabSz="47984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79777" indent="-299903" algn="l" defTabSz="479844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667" indent="-239900" algn="l" defTabSz="47984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533" indent="-239900" algn="l" defTabSz="4798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402" indent="-239900" algn="l" defTabSz="47984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9280" indent="-239900" algn="l" defTabSz="47984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138" indent="-239900" algn="l" defTabSz="47984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989" indent="-239900" algn="l" defTabSz="47984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866" indent="-239900" algn="l" defTabSz="47984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44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746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602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478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325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9209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075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935" algn="l" defTabSz="4798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788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788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defTabSz="47978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49" indent="-359849" algn="l" defTabSz="47978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79686" indent="-299868" algn="l" defTabSz="4797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527" indent="-239872" algn="l" defTabSz="47978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337" indent="-239872" algn="l" defTabSz="4797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149" indent="-239872" algn="l" defTabSz="4797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972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773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569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389" indent="-239872" algn="l" defTabSz="479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88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3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3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5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044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872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682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486" algn="l" defTabSz="479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035" tIns="48033" rIns="96035" bIns="480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957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957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035" tIns="48033" rIns="96035" bIns="480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95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035" tIns="48033" rIns="96035" bIns="480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9957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995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defTabSz="47995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76" indent="-359976" algn="l" defTabSz="47995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79959" indent="-299973" algn="l" defTabSz="47995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48" indent="-239957" algn="l" defTabSz="47995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925" indent="-239957" algn="l" defTabSz="47995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908" indent="-239957" algn="l" defTabSz="47995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97" indent="-239957" algn="l" defTabSz="4799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indent="-239957" algn="l" defTabSz="4799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30" indent="-239957" algn="l" defTabSz="4799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20" indent="-239957" algn="l" defTabSz="4799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957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70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39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927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85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82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860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33" algn="l" defTabSz="4799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069" tIns="48050" rIns="96069" bIns="4805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125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0125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069" tIns="48050" rIns="96069" bIns="4805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12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069" tIns="48050" rIns="96069" bIns="4805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125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012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hf sldNum="0" hdr="0" ftr="0" dt="0"/>
  <p:txStyles>
    <p:titleStyle>
      <a:lvl1pPr algn="ctr" defTabSz="48012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103" indent="-360103" algn="l" defTabSz="48012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80232" indent="-300079" algn="l" defTabSz="480125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369" indent="-240043" algn="l" defTabSz="48012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516" indent="-240043" algn="l" defTabSz="48012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664" indent="-240043" algn="l" defTabSz="48012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823" indent="-240043" algn="l" defTabSz="48012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962" indent="-240043" algn="l" defTabSz="48012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3" indent="-240043" algn="l" defTabSz="48012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1253" indent="-240043" algn="l" defTabSz="48012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0125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307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443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599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728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891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1038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180" algn="l" defTabSz="4801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6113" tIns="48072" rIns="96113" bIns="480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351"/>
            <a:fld id="{AF600070-C157-491A-A7CF-A029E2DAE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0351"/>
              <a:t>3/23/2015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6113" tIns="48072" rIns="96113" bIns="480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35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6113" tIns="48072" rIns="96113" bIns="480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0351"/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035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PPT_ins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48035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1" indent="-360271" algn="l" defTabSz="48035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80596" indent="-300220" algn="l" defTabSz="48035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930" indent="-240155" algn="l" defTabSz="4803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300" indent="-240155" algn="l" defTabSz="480351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1676" indent="-240155" algn="l" defTabSz="480351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058" indent="-240155" algn="l" defTabSz="48035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423" indent="-240155" algn="l" defTabSz="48035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02778" indent="-240155" algn="l" defTabSz="48035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3163" indent="-240155" algn="l" defTabSz="48035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0351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755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117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21496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01851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2238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2611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976" algn="l" defTabSz="4803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k12.com/browse/LMS-11328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Systems Update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03.17.2015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684" y="172720"/>
            <a:ext cx="7444091" cy="445618"/>
          </a:xfrm>
        </p:spPr>
        <p:txBody>
          <a:bodyPr/>
          <a:lstStyle/>
          <a:p>
            <a:r>
              <a:rPr lang="en-US" dirty="0" smtClean="0"/>
              <a:t>Production Support: Reminder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9926" y="7176475"/>
            <a:ext cx="3496598" cy="245825"/>
          </a:xfrm>
          <a:prstGeom prst="rect">
            <a:avLst/>
          </a:prstGeom>
          <a:noFill/>
        </p:spPr>
        <p:txBody>
          <a:bodyPr wrap="square" lIns="86320" tIns="43141" rIns="86320" bIns="43141" rtlCol="0">
            <a:spAutoFit/>
          </a:bodyPr>
          <a:lstStyle/>
          <a:p>
            <a:pPr defTabSz="480239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223" y="1036321"/>
            <a:ext cx="9639300" cy="6278617"/>
          </a:xfrm>
          <a:prstGeom prst="rect">
            <a:avLst/>
          </a:prstGeom>
          <a:noFill/>
        </p:spPr>
        <p:txBody>
          <a:bodyPr wrap="square" lIns="96113" tIns="48072" rIns="96113" bIns="48072" rtlCol="0">
            <a:spAutoFit/>
          </a:bodyPr>
          <a:lstStyle/>
          <a:p>
            <a:pPr defTabSz="960755"/>
            <a:r>
              <a:rPr lang="en-US" sz="2700" b="1" dirty="0">
                <a:solidFill>
                  <a:prstClr val="black"/>
                </a:solidFill>
              </a:rPr>
              <a:t>Back-to-Back Class Connect Sessions.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defTabSz="960755"/>
            <a:r>
              <a:rPr lang="en-US" dirty="0">
                <a:solidFill>
                  <a:prstClr val="black"/>
                </a:solidFill>
              </a:rPr>
              <a:t>As has always been the case, the Best Practice is for teachers to wait 5 minutes between launching Class Connect sessions in order for the sessions to initialize and complete. </a:t>
            </a:r>
          </a:p>
          <a:p>
            <a:pPr defTabSz="960755"/>
            <a:endParaRPr lang="en-US" dirty="0">
              <a:solidFill>
                <a:prstClr val="black"/>
              </a:solidFill>
            </a:endParaRP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Sample Scenario: </a:t>
            </a:r>
          </a:p>
          <a:p>
            <a:pPr defTabSz="960755"/>
            <a:r>
              <a:rPr lang="en-US" dirty="0">
                <a:solidFill>
                  <a:prstClr val="black"/>
                </a:solidFill>
              </a:rPr>
              <a:t>8-9 am CC session scheduled</a:t>
            </a:r>
          </a:p>
          <a:p>
            <a:pPr defTabSz="960755"/>
            <a:r>
              <a:rPr lang="en-US" dirty="0">
                <a:solidFill>
                  <a:prstClr val="black"/>
                </a:solidFill>
              </a:rPr>
              <a:t>9-10 am CC session scheduled</a:t>
            </a:r>
          </a:p>
          <a:p>
            <a:pPr defTabSz="960755"/>
            <a:r>
              <a:rPr lang="en-US" dirty="0">
                <a:solidFill>
                  <a:prstClr val="black"/>
                </a:solidFill>
              </a:rPr>
              <a:t>The teacher holds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CC session, then stops the recording, logs out, and logs back in to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session, starts the recording again, and finishes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session.</a:t>
            </a:r>
          </a:p>
          <a:p>
            <a:pPr defTabSz="960755"/>
            <a:endParaRPr lang="en-US" sz="1300" dirty="0">
              <a:solidFill>
                <a:prstClr val="black"/>
              </a:solidFill>
            </a:endParaRP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The possible results:</a:t>
            </a: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1</a:t>
            </a:r>
            <a:r>
              <a:rPr lang="en-US" b="1" baseline="30000" dirty="0">
                <a:solidFill>
                  <a:prstClr val="black"/>
                </a:solidFill>
              </a:rPr>
              <a:t>st</a:t>
            </a:r>
            <a:r>
              <a:rPr lang="en-US" b="1" dirty="0">
                <a:solidFill>
                  <a:prstClr val="black"/>
                </a:solidFill>
              </a:rPr>
              <a:t> session </a:t>
            </a:r>
            <a:r>
              <a:rPr lang="en-US" dirty="0">
                <a:solidFill>
                  <a:prstClr val="black"/>
                </a:solidFill>
              </a:rPr>
              <a:t>– no attendance shows after clicking the View Attendance button; no recording is 	available to show for that session specifically</a:t>
            </a: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en-US" b="1" baseline="30000" dirty="0">
                <a:solidFill>
                  <a:prstClr val="black"/>
                </a:solidFill>
              </a:rPr>
              <a:t>nd</a:t>
            </a:r>
            <a:r>
              <a:rPr lang="en-US" b="1" dirty="0">
                <a:solidFill>
                  <a:prstClr val="black"/>
                </a:solidFill>
              </a:rPr>
              <a:t> session </a:t>
            </a:r>
            <a:r>
              <a:rPr lang="en-US" dirty="0">
                <a:solidFill>
                  <a:prstClr val="black"/>
                </a:solidFill>
              </a:rPr>
              <a:t>– attendance is available for this session only; Show Recording is an option</a:t>
            </a: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Blackboard system</a:t>
            </a:r>
            <a:r>
              <a:rPr lang="en-US" dirty="0">
                <a:solidFill>
                  <a:prstClr val="black"/>
                </a:solidFill>
              </a:rPr>
              <a:t> – shows as one session with TOTAL number of participants from BOTH 	sessions.</a:t>
            </a:r>
          </a:p>
          <a:p>
            <a:pPr defTabSz="960755"/>
            <a:endParaRPr lang="en-US" sz="1300" dirty="0">
              <a:solidFill>
                <a:prstClr val="black"/>
              </a:solidFill>
            </a:endParaRPr>
          </a:p>
          <a:p>
            <a:pPr defTabSz="960755"/>
            <a:r>
              <a:rPr lang="en-US" b="1" dirty="0">
                <a:solidFill>
                  <a:prstClr val="black"/>
                </a:solidFill>
              </a:rPr>
              <a:t>Work around:</a:t>
            </a:r>
          </a:p>
          <a:p>
            <a:pPr defTabSz="960755"/>
            <a:r>
              <a:rPr lang="en-US" dirty="0">
                <a:solidFill>
                  <a:prstClr val="black"/>
                </a:solidFill>
              </a:rPr>
              <a:t>Teachers should make sure they allow 5 minutes between Class Connect sessions to ensure the Blackboard sessions initialize and show as separate recordings.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Support: Reports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19673"/>
            <a:ext cx="9052560" cy="512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2200" dirty="0"/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337" y="1064845"/>
            <a:ext cx="9296811" cy="6781164"/>
          </a:xfrm>
          <a:prstGeom prst="rect">
            <a:avLst/>
          </a:prstGeom>
        </p:spPr>
        <p:txBody>
          <a:bodyPr wrap="square" lIns="86220" tIns="43091" rIns="86220" bIns="43091">
            <a:spAutoFit/>
          </a:bodyPr>
          <a:lstStyle/>
          <a:p>
            <a:pPr defTabSz="479675"/>
            <a:r>
              <a:rPr lang="en-US" sz="2700" b="1" dirty="0">
                <a:solidFill>
                  <a:srgbClr val="000000"/>
                </a:solidFill>
              </a:rPr>
              <a:t>Reports Update:</a:t>
            </a:r>
          </a:p>
          <a:p>
            <a:pPr marL="479675" lvl="1" defTabSz="479675"/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r>
              <a:rPr lang="en-US" b="1" dirty="0">
                <a:solidFill>
                  <a:srgbClr val="000000"/>
                </a:solidFill>
              </a:rPr>
              <a:t>Omnibus Report</a:t>
            </a:r>
          </a:p>
          <a:p>
            <a:pPr marL="479675" lvl="1" defTabSz="479675"/>
            <a:r>
              <a:rPr lang="en-US" dirty="0" smtClean="0">
                <a:solidFill>
                  <a:srgbClr val="000000"/>
                </a:solidFill>
              </a:rPr>
              <a:t>It has been reported </a:t>
            </a:r>
            <a:r>
              <a:rPr lang="en-US" dirty="0">
                <a:solidFill>
                  <a:srgbClr val="000000"/>
                </a:solidFill>
              </a:rPr>
              <a:t>that the process of parsing out this report to each school took longer than normal and a few schools may have had blank reports or reports with a timestamp of 3/10/15.</a:t>
            </a:r>
          </a:p>
          <a:p>
            <a:pPr marL="479675" lvl="1" defTabSz="479675"/>
            <a:endParaRPr lang="en-US" dirty="0">
              <a:solidFill>
                <a:srgbClr val="000000"/>
              </a:solidFill>
            </a:endParaRPr>
          </a:p>
          <a:p>
            <a:pPr marL="479675" lvl="1" defTabSz="479675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reporting team is investigating why this process is taking longer and determining the best course of action to fix. More information will be sent out as it becomes available.</a:t>
            </a:r>
          </a:p>
          <a:p>
            <a:pPr marL="479675" lvl="1" defTabSz="479675"/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r>
              <a:rPr lang="en-US" b="1" dirty="0">
                <a:solidFill>
                  <a:srgbClr val="000000"/>
                </a:solidFill>
              </a:rPr>
              <a:t>Other Reports</a:t>
            </a:r>
          </a:p>
          <a:p>
            <a:pPr marL="479675" lvl="1" defTabSz="479675"/>
            <a:r>
              <a:rPr lang="en-US" dirty="0">
                <a:solidFill>
                  <a:srgbClr val="000000"/>
                </a:solidFill>
              </a:rPr>
              <a:t>All other reports are currently populating for all schools.</a:t>
            </a:r>
          </a:p>
          <a:p>
            <a:pPr marL="479675" lvl="1" defTabSz="479675"/>
            <a:endParaRPr lang="en-US" dirty="0">
              <a:solidFill>
                <a:srgbClr val="000000"/>
              </a:solidFill>
            </a:endParaRPr>
          </a:p>
          <a:p>
            <a:pPr marL="479675" lvl="1" algn="ctr" defTabSz="479675"/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algn="ctr" defTabSz="479675"/>
            <a:r>
              <a:rPr lang="en-US" b="1" dirty="0">
                <a:solidFill>
                  <a:srgbClr val="000000"/>
                </a:solidFill>
              </a:rPr>
              <a:t>As always, if you need a report on a day that pulls blank for you or is unavailable, </a:t>
            </a:r>
            <a:r>
              <a:rPr lang="en-US" b="1" dirty="0" smtClean="0">
                <a:solidFill>
                  <a:srgbClr val="000000"/>
                </a:solidFill>
              </a:rPr>
              <a:t>please have your school’s operations manager </a:t>
            </a:r>
            <a:r>
              <a:rPr lang="en-US" b="1" dirty="0">
                <a:solidFill>
                  <a:srgbClr val="000000"/>
                </a:solidFill>
              </a:rPr>
              <a:t>open a ServiceNow ticket and we can request one for you.</a:t>
            </a:r>
          </a:p>
          <a:p>
            <a:pPr defTabSz="479675"/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marL="479675" lvl="1" defTabSz="479675"/>
            <a:endParaRPr lang="en-US" sz="1600" u="sng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" y="4825402"/>
            <a:ext cx="361595" cy="3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9926" y="7176475"/>
            <a:ext cx="3496598" cy="245825"/>
          </a:xfrm>
          <a:prstGeom prst="rect">
            <a:avLst/>
          </a:prstGeom>
          <a:noFill/>
        </p:spPr>
        <p:txBody>
          <a:bodyPr wrap="square" lIns="86220" tIns="43091" rIns="86220" bIns="43091" rtlCol="0">
            <a:spAutoFit/>
          </a:bodyPr>
          <a:lstStyle/>
          <a:p>
            <a:pPr defTabSz="479675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4" y="1727781"/>
            <a:ext cx="440010" cy="3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36507" y="7260185"/>
            <a:ext cx="2346960" cy="413808"/>
          </a:xfrm>
          <a:prstGeom prst="rect">
            <a:avLst/>
          </a:prstGeo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536507" y="7260185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defPPr>
              <a:defRPr lang="en-US"/>
            </a:defPPr>
            <a:lvl1pPr marL="0" algn="r" defTabSz="509412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utoShape 2" descr="data:image/jpeg;base64,/9j/4AAQSkZJRgABAQAAAQABAAD/2wCEAAkGBxQTEBUUEBQVFBQXFhQYFhQYFBQXFBQVGBQWFxUUFRYYHiggGBolGxQWITEhJSkrMC4uGCEzODMsNyguLiwBCgoKDg0OGxAQGywlICY0LS4uLDAsLCw0LC01KywvLCwsLCwsLCwsLCwsLCwsLCwsLCwsLCwsLCwsLCwsLCwsLP/AABEIAL4BCQMBEQACEQEDEQH/xAAbAAEAAgMBAQAAAAAAAAAAAAAABQYDBAcBAv/EAEEQAAEDAgMEBwQIBQQCAwAAAAEAAgMEEQUSIQYxUWETMkFxgZGhByJSsRRCYoKissHRI3KSwvAzc+HxU9IkJUP/xAAbAQEAAwEBAQEAAAAAAAAAAAAAAwQFAQIGB//EADYRAAICAgADBQYGAgICAwAAAAABAgMEERIhMQUTQVFhIjJxkaHBQoGx0eHwUvEUIyRiBhUz/9oADAMBAAIRAxEAPwDuKAIAgCAIAgCAIAgCAIAgCAIAgCAIAgCAIAgCAIAgCA1Z8QiZ1pGjlcE+Q1UsabJdIskjTOXRM0J9pYR1czu4WHqrEcG19dInjhWPryI+bal56jGjvJd8rKxHs+P4mTxwY/iZHz43O765HJoA9Rqp44lUfAnjjVR8Db2Zqj9Is5xOZpGpJ1Gvb3FRZta7raXQjy613e0uhblkGUEAQBAEAQBAEAQBAEAQBAEAQBAEAQBAEAQBAEAQGKaoYzrua3vIHzXqMJS91bPUYSl0WzQnx+Bv1s38oJ9dysRw7ZeGieOJa/DRHz7Uj6kZ73G3oP3ViPZ7/FInjgv8TNCfaGZ24tb/ACt/e6sRwql15k8cOpepHz1b39d7nci428lYjXCPupE8a4x6Iwr2ewgCAIDYw6bJMx3Bwv3E2PoSoro8Vcl6Ed0eKDR0AL58wj1AEAQBAEAQBAEAQBAEAQBAEAQBAeEoCh7Ze0aKnBjpC2abcXA3jj5kjru5Dx4GpdlKPKPNn0PZnYNl74704x+r/b+68zk2KY3UVBJnmfJfsLjlHcwe6PALOlZKXvM+yow6KFqqCX6/PqY8PxOaB2aCV8Z+y4gHvG4+K5Gco9Ge7seq5asin8UdQ2R9pJlb0VSzNMOq8ENEgG+47Hd2h5LXwJ/8iXdyen+p8j2n2Cqn3lL9nxXXX8E5PtNKeq1rfMnzOnot2OBWurbMuOFBdW2aE+KTP60ju4HKPSysRx6o9IonjRXHojTKmJggCAIAgCAIAgCAIDoNBNniY7i0HxtqvnbI8M3EwbI8M2jYXg8BAEAQBAEAQBAEAQBAEAQBAa09fGzrvaOVxfy3qSNNkuiZJGqcuiZHzbSQjq5ndwsPxWViODa+ukTxw7H15HLNvtvH1N4YLxwi4fY6yntBPw8u3yWHmXe264PkvHz/AIPr+yex4Y8e+t5y6r0/n9CihUD6FdD1DoQGSmnLHte3e0gjwK912Ouamuq5niyCnFxfRnWAV+gI+HC6AgCAIAgCAIAgCAIAgLlsvNmpwPhc4etx81i5sdW78zIzI6t35kuqhVCAIAgCAIAgCAIDHLO1vWcG95A+a9RjKXRbPUYuXRGhPj0Dfr5j9kE+u71ViOHbLw0TRxbX4EfPtSPqRk83ED0F1PHs9/ikTxwX+JmhPtFM7cWs7m/+11YjhVLrzJ44dS68yPmrJH9d7jyLjby3KxGqEfdSLEa4R6JGBSHsgtrcQMcJa02c7S/aAdP38lT7QtdWLOa69F+f8F3s+lWXLfQ55O6zSf8AN6+Jits+ovlw1tn0x1wuNaZJCXFFM+lw9BAZqGIPlY07nPY09xcAfmpaIKdsYPo2l9SK+bhXKS8Ezqy+/PiQgCAIAgCAIAgCAIAgCAsWyE2sjOQcPkfmFm9oR5Rl+Rn58ekizrMM4IAgCA8c4DfoiWwaU+Lws3yN7h7x/DdTxxrZdIk0ceyXRGhPtPGOo1zvJo/f0ViOBN9WkTxwZvq0iPn2nkPUa1vm4/54KxHArXVtk8cGC6tsj58Vmd1pHeHuj8NlPHHqj0iv1J40Vx6RNQm+/VTk3Q8QBAEAQBAU3bK5zH4XM8rW+ZVDtmDlg7Xg0/t9zV7Mko2IqcjbghfFp6ez6OyHHFxNOKYt0KmlFS5mbVfKp8MjZbO09qicGX45Fb8R0w7NSnCx38N6T2yU2cpzJVRjsDg48g3X9APFXezqnZkQS8Hv5cyrnW8NEm/h8zpq+1PlAgCAIAgCAICHxDaOKGpjp3h2eTLYgDK3MS1tzftI7FXsyYQsVb6srWZMIWKt9WS7nWFzoBvPYBxU5ZIvCdoqeoe5kL8zm9hBFxuzNvvChqya7G1FkFWTXa3GL5olVOThASezs2Wob9q7fMXHqAquZHiqfpzK2XHdT9C7LEMcIAgK5tLXSMLejeWtINwLbweO/tWhhV1zT4ltovYdcJp8S5orkszndZxd3kn5rTjGMei0aKio9EfC9HoIAgCAIAgCAIAgCAgNoKUEm4914se/d+yl4I21OuXR8izRNrmvAotRAY3ZXb+w9jhxC+BzMOeLY4T/ACfmfU42RG2PqYJIQ7f5qtGTR7tohZzZg+jDiV742Vf+JHzZljjto0anzK5zk9E0YQrXI6JspgvQMLpB/Efv+y3sb39p8OC+r7Mwf+PDin7z+i8v3Pns/L76XDH3V9fUnlqmeEAQBAEAQBAUH2hVkAlgex7TPDIMzG6nICHWJGgIIGhP1isrPnXxRaftJ/Qyc+ytSjJP2kyC2i2ymqgY2Do4jpkbq9/Jzu3uHqq1+ZO32VyX6lTIzp3ezHkjPsTgVSKuKUxPYxpJc5wy3aWkWAOpvdesSi3vVLWke8LHtVqm1pHVFuG8EBkp5cr2u+FwPkbrzOPFFx8zzOPFFo6I06L5wwD1AEBUce1Hcf8AhXcGWrNeaLODPVuvNEItg2AgPHOABJIAGpJ0AHElcb0cb0VzDdsIpqw07AbWOSW+j3NF3C1tBYGx7bc1UrzYTt4F+T8ynXmwst7tfMsiuF0IAgCAIAgCAx1EAe0td/0eIXYycXtHU2ntFbxPCdLSNzN7HDs58Qvd1NOTDgsW/wC+DLdV7i9xemQMuBH6j9ODh+oWDd/8cW91z+a+6/Y1IdpyS1JHxBs9I42zD7oJ/ZRQ/wDjtn45pfDb/Y7LtJJckWrAtm2QkPcMzxuvrl58LrTx+z6MfnBbfm/t5fqZeTm2Xct8jBgePySV9RTTBoyFxisLHK11rE9t2lp81ynIlK6VcvDoYlGTKV065eHQsyul4IAgCAIAgMNRWRxlvSPawuNm5nAZjwF968SnGPV6PMpxjriejmz9gKh08gLmiO7i2QnMX3uWjLvzbr39Vkf/AF9jm/LzMR9m2Ob58vMtGwdFB9EjljjaJHNIe8i78wJDtTqBcbgruFXX3amlzL+DXX3SlFc/Ms6ul4IAgCAvmDTZ4Iz9kA940PyWBkR4bZIw748NkkbqhIggKzjEVwe5TUS4bIs7TLhti/Uri3z6AIDn+0FHX1Rn6T+DTxCQtaN0uQEt3avvYanQcLhZN8Mi1y3yit/mZGRDIt4t8orf5kn7PsNg+ixTiNvSnOC83Lrhzm6X6t223cVNgVQ7tT1z58yfAqr7pTS5+ZbVoGgEAQBAEAQBAEAQGN0DTva0/dC7xPzO7Z9taBuAHcuHDHU1LI25pHtY3dmc4NF+FyvMpRityejzKcYrcno59idfEzGIpoHtlDwA4Rua4l5Bjy77XPubysmyyKylOD3vy+X7GRZZCOXGcHvfl8iekp6+SqilOSGFjtYukJJYdH58os51t3YPVWnHIlYpckl4b/UtuOTK2MuSS8N/qWhXi8Q2L7UU1NII5nkOIBIDS7KDuzWVa3KrqlwyfMrW5dVUuGT5mzhuOU87i2CVr3AXLRcG269iOY817ryK7HqL2e6767HqD2bGIVBjie8NLi1riGgXLiBoABzXuyXDFs92S4YuRCbIYjM8zw1RvNC8AmwBLXXLTYadh8CFWxbZy4oWdUytiWzlxQs6ooW3Mj5K6cuuWxlrBvs0ZRZvK5zHzWXmNyulvwMjOcpXS8kX3YLEzPRtzm74yYyTvIABaT90geC1MG12Vc+q5Gvg2uypb6rkYNlZeiq6ulO4SdNGPsvsXAchdnqvGNLgtnV67X5njGfBbOr12i1K+XwgCAIC2bJTXic34XHyIv8AO6yM+OrE/NGVmx1Yn5k6qJTCAhcSYh4kVKRtiRwJX0VcuKKl5n0NcuKCl5nyvZ7Pl7AQQdxBB7joVxra0ca3yKt7PQWRz07t8M7x907vVpPiqOB7MZVvwZRwNxjKt+DLWr5fCAIAgCAIAgCAIAgCApe02N0U8n0SoMgDZBeVtgxrxcEE6m2pBNtPC6zsi+ix91PfXr6mbk349ku6nvr19T424wlkFHG6maGdDK1wsOOlyd5OYM1PBec2mNdScFrT/v2OZtMa6U4LXCy4UNUJYmSN3Pa1w8Rey0ISUoqS8TQhNTipLxM69ns57i+Dsmxoxz3LJYw4WNj7sdt/fG5ZFtKnl8MujW/78jItojPM4Z9Gvt/Bh2y2eio6ZrqfOHOla1zy43y5XODdLWF2g+AXMvGhTBOG+p4zMaFFacN72WvYvFvpFIw652WjeSblzmtHvX7b3B81exLe8qXmuTNDDu72pPxXJnxUjosUid2VEL4zwzxkPaTzy3C5L2MhP/Ja+XM5L2MhP/JNfLmamJYMH09ebXdI8uHH+E1pYP6g7zUdlG4WPxf26EdlHFXa/F/YifZRUf67P9tw/EHf2qDsyXvL4MrdlS96PwNnbCT6LiFNVi+VwLJO4aHxyv0/kXvLfdXxt/J/3+9CTLfc3wt8OjLuDwWmah6gCAICd2SmtK5vxNv4tP8AyVQ7QjuCl5FHOjuCZbFkmYEBG4izRDyyoV7LSHnr/nktrClupehsYUt1L05GurZbCArdK3osWlHZPA2TlnjOQgeFz4qlFcGS1/kt/IpxXBktf5LfyLIrpcCAIAgCAIDQxLGYIC0TyNYXbgb3POwGg5qKy+uv33oisurr996N1jwQCCCCAQRuIO4hSJ7W0SJprZC7ObRtqmyEt6PLJkF3g57i7baDU2OmqrY+Srd8taeitj5KtTfTT0TMz8rSbE2BNhvNhew5qy3pbLLelsq+xW0E1RJLHUtyuAa9gy5SGO7LHeB7tjzVHEyJ2OUZrn1KOHkzslKM1z6/kUHaDDXstOerPJORputIbXPMahZl9bXtvo2/1MjJqcf+zwbf6l2wkvqsFc14u4Me1p+Lo9WH8IHgtCrduI0/X6dDUq3dhtPyf06Gf2a13SUeQ74nlv3Xe835uHgvfZ9nFVryPXZ1nFTryLYr5oFb2lYGVdFPwlMRPKVpDb+N/NUshcNtc/XXzKeQlG2ufrr5mTbyk6SgltvZlePukZvwly9Z0OKl+nM7nQ4qJenMrnspq9Z4jvIY8Duu13zaqnZs+co/mUuyp+9H8yy7YtLYWTtvmp5Y5dN5bfK8f0uPkrmWtRU1+Fp/uXstagpr8LT/AHJelLXNuNQS7xBcVPHTRPHTXI5nsRJ0GKOiO4maLxa64/JbxWNhvu8jh+K/vyMTCfd5Lh8V/fkW/wBoND0lC8gaxlsg8NHfhcfJaGfDipb8uZo59fHS/TmebA4r01G0OPvRe47+UD3Hf06fdK5g28dWn1XIYF3eUrfVciLpNuy+vEQa0wOkEbHC+e5OVr73sQT2W3FQxz27uHXs71/JXh2g5X8GvZb0XlaZqhAbuCzZaiM/at/ULfqoMmPFVJEGRHiqaL4FgmKEBqVjdEOMqOMM1B7wtPs+XvR/Mv8AZ8vej+ZHrSNMICv7RNyVNHP8Mpid3TMLRfxHqqmQtWQn66+ZUyFw2Vz9dfMsCtls8BvuQEdBjtO+cwMlaZRe7dd46wDrWJHAHsPBQxyK5T4E+ZDHIrlPu0+ZTfaPjE0dRHHFI6NoYH+6S0lxc4e9bePdGnes/PunGajF68TM7RvshYoxeuWyzbK4w+qo8+nStzMPwmQAFpIHYbtJtxKuY1ztq4vHp+Zexb3dTxePT8z62OxZ9TTZ5bdI172PsLaixGnYbOCYlztr3Lr0Z3Eudte5dejIjH8PE0FZUvALspZDcdSOJ1i4cC5web8LcVXvrU4TsfwXwX8le+tThZY/gvgv3ezf2DqS7DmXNyzpG+Acco8AQpsKW6F6bJcGXFjr8yh4LgT6mikdEbvikzZPjBYL2+1posqmiVtTceqf2MqnHlbS3HqmXL2eY6+eJ0UxLpIrWcd7mG4GbiQRa/ctHAvdkXGXVGj2fkSsi4y6ol6mAMroZv8AyMkgdzItKz0jf6KecVG6M/NNff7Msyio3Rn57X3+zMmH0kclHC2RjXs6KI2c0EXyA3se3Veq4RlVFNbWkdrhGVUU1taX6EjFGGtDWgBoFg0AAAcAOCmSSWkTJJLSOdbByiDEJ6fcHF7W8zE92X8JcsjCfd3yr+P0f7GNgy7u+Vfx+h0dbBtEBty0/Qnvb1o3RSN5FsjdfIlVM3/8W14af1KmbvuW14af1JKrDZqe31ZWtH3X2v6FTS1OHoyaepw+JyrZCpNPiEYfp7zon+N2/mynwWHiyddy38H/AH4mBhydWQk/gdaxGmEsMkZ+uxzfNpC3rI8UXHzPobI8cXHzK37Nq4vpCxx96J5bzykAt/UeCp9n2OVXC/ApdnWcVXC/Apu1Ehp8VfI0atkZIBuvcNeR3EkhZ2S+7yHJeDTM3KfdZTkvNM6tNG2aEt3skYR917d/kVutKcNeDN9pThrwaOKdNPTGaG5YXfw5Wj6wB3dxvvG8HmvnOKdXFDp4M+Y3ZU5V9N8mdC2F2W6Fonnb/GcPdaf/AMmnl8Z9N3Fa2FicC459f0/k2MHD7tcc+v6fyXFaBpBAetdYgjeNR4LjW+RxrfI6JBJmaHDcQD5i6+ckuFtGA1ptGRcOGGoGiHGVfGo9Dy1VvDlq1epPhy4bl68iEW0bYQEVtRAX0kuXrMAkbxzRuEgt35beKgyY7revDn8uZBkx3U9eHP5cyTikDmhw3EAjuIuFMntbJk9rZXMOnFLDVsdoIHPkZ/tyAyRgfeLm94VOuSqjOL/Dt/k+f8FOuSpjOL/Dtr4Pmim0tB0FNR1uod9IJefsE2F+Vo3f1rOjX3ddd3rz+H9/UzoVd3XXd68/h/V9SU2toPpGLRQnc6IDusJXX9Ap8qHeZKj6fuTZdStyow9P3M/sqn9yeM6FrmOt3gtI8MgXvsyXKUX/AH+6PfZcuUo+Ru4HP0NViEQ7D0zBxLm3IHi5gXumXBZbH8yWmXd2Wx/NE1jFJagljbrane0cyIzb1Cs2w/6ZRXk/0LNsNUSivJ/oV/2YPzUcrOErvxRt/Yqr2c91SXr9kU+zHulr1+xoeyqWz54zwY63Npc0/mCi7MenKPwIuy5alKLPcKtT47JGOrJmHL32CYeoslX/AF5jj5/7FWqs1xXj/stu1Li2lfIzrRFsg+44Fw8W5h4q/ktqtyXhzNDJbVbkuq5jZObNQ05H/iY3+kZT+VMV7pj8Biy3TF+hLKwWDkW00rqbFXyN3tkbIOYIa4juNyFgZDdWQ5Lz2fO5MnVlOS89l72n2mbBStkiLXPlAMQOoIIBLyB2AHzIWnkZSrrUo9X0NbJylVWpR6voY8IrziGHyhzQ15EkZtfKXZAQ5t+z3hpxBXKrHk0PfXmjlNryaHtafNHzsPXdLRwtPWie6Nw7QGtdl07nNHguYVnFVFPquRzCs46orxXIpe3+GuhrHPAsyU52u7M2mcX45rnxCzs6pwtb8HzMzPqcLuJdHzOnYFVGWmhkd1nRsJ7y0XPnqtqmbnXGT8UblE3OuMn4ohNlMCmpqid7+j6KUkgBxLwQ9xZcWtbK53bwVbGx51Tk3rT/AHKuLj2VWSb1pn3tNseyrlbJ0hjcAGvs0HM0HS2ujtd+q7kYcbpcW9HcnCjdJS3oscMQa1rW7mgNHcBYfJXEklpF1JJaRjlo43Pa90bHPb1XloLm9x3heXCLe2uZ5cIt8TXMzr2ewgCAIC77PTZqdnK7fI2HpZYeXHhtfzMXKjw2sklWID4kGiAgMViuCOIK91y4ZKXkcjLhmpeRWF9EfRBAeEX0O5cBH7Pu/wDjsb2x5ojxvE8x38Q0HxUVD9hLy5fLkQ0P/rS8uXy5Fd9o7MsJeN0jRE7mWSNlj9Gyj7yqdoco78+X12vuU+0VqG/Pl9dr7kjV4PnwoQWu4QMt/uNaHerh6qWdO8bg9PqTTp3jcHp9SDwCq6fEaeXeTRjN/O0uY71uqtE+8vjL/wBStRPvL4y/9f4NfCJfo2Nyx7myueOXv2kZ66eK81Pustx8/wDZHS+6zJR8/wDZK46OhxWnk+rO1sR/mbI0j+wKe72MmMv8uX1/0WL/AGMmMv8ALl9f9FnxWQNp5XHcI5Ce4MJV216g36Mu2vUG35Mo/snl1qG/7Tvzg/oszsx+8vgZfZUveXwIvAKr6Ni7mu0aZZYjyDnnL+INUNEu6yX8Wv79CCifdZbT82jcxub/AO9jy9j4GnvLW39HKS5/+YtehLdL/wA1a9DoGKw54JWfFG8ebSFq2x4oNehrWx4oNejKt7L8QD6Z0RPvRuuB9h+v5s3oqPZtm63Dy+5R7Ms3W4eRc1pGkc79qWGe9HUNGhHRv5EasJ77uHgFk9o1c1Yvg/sY3alXSxfBlWwLDJKudkd3FosHOuSI4gdbX3bzYcSqNNUrpqP9SKFFU75qP9SOz0lKyJjWRtDWNFgB2f8APNfRQgoLhj0PpoQUFwx6ENhmzQhrZJ2POR4cRFY+69xBcb3sRobadvJVq8Xgtc0+T8PUrV4vd3OxPk/D1JyWJrhZzQ4cCAR6q00n1LTSfU+wunQgCAIAgCAIAgCAs+yE3uvZwIPmLf2rL7Qj7SkZudH2lIsSzigeOQERiTEPEipVDbPI5r6CiXFXFm9RLiri/QxqUmCAi8NOWpqY+Lo5mjk9mR344nHxUFfKyUfg/wC/Igr5WSj8H8/5Rq7c0vSUEw7WtDx9xwcfQFeM2HFRL5njNhxUS+ZMUNS2SNkjOq9rXDuIup4SU4qS8SxCSlFSXiUDZKHo8XmiO5gnDBwaXtcAPA3WXirhyZR8t/qZOIuHKlHy3r5mr7R2mKvjlZoSxjgftsebfJqjz9wuUl6fRkfaO4Xqa9Cx7XSdNQxVUW+N0U7eQuLg91xf+VW8p8dKtj4aZdynx0q2Phplb2n25M7HwwsyRu0Lybvc3tFtzb+OiqZGc7E4RWkUcntF2RcILS8yW9l2GuaySZwsJMrWcw0nM7uubeBVjs2tpOb8ehY7MqcYub8SM9o+BOZMalgvG+2e31H2tc8jYa8b8QoM+hxl3i6Pr6Mg7Sx2pd4uj6/E0diKOSormSuzODHF8khudQNAT8RJGnC/BR4kJWXKXlzbIsKE7L1N+HNs60Qt4+hILZzZiOkklewk5yAwHexg1y37de3kFVx8WNMm14/RFTHxI0yk14/QnlaLZ8Twte0te0OaRYtIBBHAgrjSktM40pLTMNDQRQtLYY2xg6kNaBc8TxXmFcYLUVo8wrjBaitGyvZ7CAIAgCAIAgCAIAgCAICX2WmtPb4mkeI1HyKp50d1b8ipmx3XvyLisYyT1AR+IM0Q8sqOJMs/vC2MCW69eTNXAluvXkzUV0vBAVDaHFRTYnA92jHxFkh4NLzld4Gx7rrPvu7rIi30a0zOyLlVkRb6NafzJ99VFUQytikZICx7Tlc11rtI1srTnCyLUWmW3OFkGotMgPZliHSUhjO+J1vuvu5vrmHgqvZ1nFVw+RU7Nt4quHyPJ8EnGLtqI2jonWzuuNB0eRwIJvfQbuS5KixZSsiuX8CVFiy1ZHp/B8e0bA5J2xyQtLyzMHMAu7K6xDgO2xG7mmfRKaUorejnaOPOxKUeeiR2cwh4w0QTiznslBad7Q8usORAIUuPS/8Aj8E/Hf1JselrH7ufr9SsbCbNwTBz5w50kTy10RIydhBIGp1uLXtoqWFjQsTc+qfQo4OLXNOU+qfQ6Q1oAAAsBoANABwC2FyNnoHNBFiLg7wdxQHkcYaLNAaOAAA8giSXQJJdD6XToQBAEAQHw6Zo3uA8QubRzaPn6Q34ge43+SbQ2jSxHHoIBeZ5YOJZJa/AHLYqOd0Ie8zxK2EerM+GYnFUMzwSNkaDYkdhtexB1B1C9QsjNbizsJxmtxZtr2ewgCAIAgCAIAgNjDpskrHcHC/dex9Coro8VbXoR2x4oNF/Xz5gn0h01qtuiHGVPGY9x5/P/paHZ8tScS52fLU3Ei1qmsRO0uONpIekc0vJcGtaDa5IJ1PYLAqvkXqmPE1sr5OQqIcTWzlWP41JWzBzmgWGVjGgk2ve3FxWJfdK6e2vgjAyL55E96+CJjYPDahle0mORjWtf0hc1zRlLTYG4197Lpy5KfDqsVy5NeZZwKrY3JtNLxOg4TgcFMXGBpaX2ze843sSRoTYWudy1qqIVbcV1NirHrq3wLqSSmJggCAo+EP+j41PFubOMw/mt0g+cgWXU+7y5R8H/v8Acy6n3eXKHhL/AH+5eFqGoEAQGPp23tmF+AIJ8hqubRzaPu66dPlwd2EDwufO/wCi5zOcz56Hi5x8bflsmhoGBlrkA8S7XzJXNIaRip6tj/8AR98fE3/T8H7j9264pJ+6cUk+hmLXHty9wufM6ei9czvMia/ZennN6gSTHszzS5R3Ma4Nb4AKGWPCfvc/zZFKiEve5/mSGGYbFTxiOBgjYCTYX3neSTqTzKkhCMFqKJIQjBaijaXs9BAEAQBAEAQHoF9y42l1ONpc2bMGHSP6rfEkBQSyqo+JBLKqj4lmtUfY/qP7LM3R6/Izt0+vyJlVSuYphohwrWMx+6fPyVjFlw2xJcaXDdH5EAt03SNx/B2VUJikJGoc1wtdrh268iR4qG+lXQ4WQ30RuhwyMGz+zcNI3+GM0h3yutnPIfCOQ9V4oxoUrl18zxj4tdK9nr5kyrJZCAIAgCA537QH9DX0047GtJ59HISfMOssjOfBdGf95P8Akx8993fCz+9TobXAi43HUdy1ka56unSOxjBo6kMExflaScrXua19xueB1hoFHZVGetkc61PqblLSsjaGRMaxo3Na0NA8AvUYqK0ke1FRWkZV6OhAEBoYpg8VQWdOC9rCSGZj0bibddm59raXUc64z1xHidcZ64jeAsLDQcFIez1AEAQBAEAQH22Jx3AqKV9ceskQyyKo9ZIzMonHgFXlnVrptleWfWum2Z48O4k/JV5Z8n7q0V5doTfupL6mzHhw4fqq8sq2X4vsV5ZV0vxfY24qDkoG2+pA9vqSVJS2XD0kb2RDplQ6fLwgIPE4966np7PG9PaKqRbRfRp7Wz6NPa2eLp0IAgCAIAgCAoXtXi9yB3B0jfMNP9qyu01yi/iZPaq9mL+JZdkKzpaGF3aGZT3sJYfy38VdxZ8dMWXsSfHTFkwrBYCAIAgCAIAgCAID1rCdwJXiU4x956PErIx95pGZtK49llBLMqXjsryzaY+OzMzDz2nyCry7Q/xiV5do/wCMfmbEeGjhdV5Zlr8dFeWbdLx0bcWH8BbwVeVkpe89leUpy95tm1Hh68HnRsR4eh3Rssogh3RmbTBDujIIgh0+w1AeoAgPCgIvEmaIeGVGsbZ58/NbuLLiqRt4kuKmPyMKsFkIAgCAIAgCApftThJponAaNk15Zmm3qFm9pR9hP1MztSLdafqZPZfKTRvB3NlcB3FrDbzJ8167Ne6mvU9dmSbpa9S4LQNEIAgCAALjaXNnG0ubMradx7P0UEsqqP4vuQSyqY/i+5lZQuO8/qoJdoRXupsrS7RgvdTf0NiPDu8qvLOsfTSK8s+19NI2osO4BV5X2S6yZBK62XWTNuPDyoSLRsR4ch3hNllCEO6M7KUId0ZWwhBo+wxDp7ZAeoAgCAIAgCAIDSrm6IeWVHFWWcD/AJp/2tXs+XsuJpdny9lxNFaBohAEAQBAEAQGCuo2TRujlaHMcLEHzGvYb9q8ThGceGXQ8ThGcXGS5GLCsNjp4xHC3K25O8kkneSTvP7LlVUa48MehyqqNUeGK5G+2IncCuSurj1kjkr649ZIyso3HgFXlnVrptlaWfUum2Z2YdxJUEu0JfhRXl2hJ+7E2Y8OHD9VXllWy8SvLKul+I246DkoG2+bIXt82bMeHLyOE2Y6AId0bDKMId0ZmwBBo+xGEOn1ZAeoAgCAIAgCAIAgCAIAgCAwVLdEOMqmNR6X4FXcGWrNeaLWDLVuvNEQtg2AgCAID1rSdwJXmU4x956PEpxj7zSMraVx7LKvLMqj47K8s2mPjv4GdlAe0+QVeXaH+MSvLtH/ABj8zYjw0cCVXlm2vpyK8s26XR6NqLD+A9FBKycvebZXlOc/ebZtR4eozzwmzHh6HdGwyiCHdGdtMEO6MgiCDR9BqHT2yA9QBAEAQBAEAQBAEAQBAEAQBAEAQGOUaICu4vFcO7lLRLhsiztMuCyMvUgGwOPYfktmWTVHrL7mxLKqj1l9zMyhcd9gq8s+C91NleXaEF7qb+hsMw7jcqvLPsfRJFeWfY+iSNmLDh8KryyLJdZMryvtl1kzbjw8qIi0bMeHLh3hNmOgCHdGdlIEO6MrYQg0fYYh09sgPUAQBAEAQBAEAQBAEAQBAEAQBAEAQBAEAQBAeOCAjKyC6Hlo1W0QQ86NmOhCHrRsMpAg0ZmwBDpkEYQ6fWVAeo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812920"/>
            <a:ext cx="5276850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240" tIns="43101" rIns="86240" bIns="43101" numCol="1" anchor="t" anchorCtr="0" compatLnSpc="1">
            <a:prstTxWarp prst="textNoShape">
              <a:avLst/>
            </a:prstTxWarp>
          </a:bodyPr>
          <a:lstStyle/>
          <a:p>
            <a:pPr defTabSz="959522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481" y="7467095"/>
            <a:ext cx="3925125" cy="281338"/>
          </a:xfrm>
          <a:prstGeom prst="rect">
            <a:avLst/>
          </a:prstGeom>
          <a:noFill/>
        </p:spPr>
        <p:txBody>
          <a:bodyPr wrap="square" lIns="86240" tIns="43101" rIns="86240" bIns="43101" rtlCol="0">
            <a:spAutoFit/>
          </a:bodyPr>
          <a:lstStyle/>
          <a:p>
            <a:pPr defTabSz="479788"/>
            <a:r>
              <a:rPr lang="en-US" sz="12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9091" y="1510753"/>
            <a:ext cx="9052560" cy="6479358"/>
          </a:xfrm>
          <a:prstGeom prst="rect">
            <a:avLst/>
          </a:prstGeom>
        </p:spPr>
        <p:txBody>
          <a:bodyPr lIns="86240" tIns="43101" rIns="86240" bIns="43101">
            <a:normAutofit/>
          </a:bodyPr>
          <a:lstStyle>
            <a:lvl1pPr marL="382059" indent="-382059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prstClr val="black"/>
                </a:solidFill>
              </a:rPr>
              <a:t>Some students are now seeing required attendance for the weekends.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Systems fixed this issue on Friday, March 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156" y="892185"/>
            <a:ext cx="9652455" cy="529924"/>
          </a:xfrm>
          <a:prstGeom prst="rect">
            <a:avLst/>
          </a:prstGeom>
          <a:noFill/>
        </p:spPr>
        <p:txBody>
          <a:bodyPr wrap="square" lIns="86240" tIns="43101" rIns="86240" bIns="43101" rtlCol="0">
            <a:spAutoFit/>
          </a:bodyPr>
          <a:lstStyle/>
          <a:p>
            <a:pPr defTabSz="479788"/>
            <a:r>
              <a:rPr lang="en-US" sz="2800" b="1" dirty="0">
                <a:solidFill>
                  <a:prstClr val="black"/>
                </a:solidFill>
              </a:rPr>
              <a:t>OLS is requiring weekend attendance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22" y="2745274"/>
            <a:ext cx="6401948" cy="3401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553231" y="79920"/>
            <a:ext cx="7444091" cy="445618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Production Support: Known Issue</a:t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0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36507" y="7260185"/>
            <a:ext cx="2346960" cy="413808"/>
          </a:xfrm>
          <a:prstGeom prst="rect">
            <a:avLst/>
          </a:prstGeom>
        </p:spPr>
        <p:txBody>
          <a:bodyPr/>
          <a:lstStyle/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536507" y="7260185"/>
            <a:ext cx="2346960" cy="413808"/>
          </a:xfrm>
          <a:prstGeom prst="rect">
            <a:avLst/>
          </a:prstGeom>
        </p:spPr>
        <p:txBody>
          <a:bodyPr vert="horz" lIns="96002" tIns="48016" rIns="96002" bIns="48016" rtlCol="0" anchor="ctr"/>
          <a:lstStyle>
            <a:defPPr>
              <a:defRPr lang="en-US"/>
            </a:defPPr>
            <a:lvl1pPr marL="0" algn="r" defTabSz="509412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5086FA-CF79-D84D-BB33-2FB7CD557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utoShape 2" descr="data:image/jpeg;base64,/9j/4AAQSkZJRgABAQAAAQABAAD/2wCEAAkGBxQTEBUUEBQVFBQXFhQYFhQYFBQXFBQVGBQWFxUUFRYYHiggGBolGxQWITEhJSkrMC4uGCEzODMsNyguLiwBCgoKDg0OGxAQGywlICY0LS4uLDAsLCw0LC01KywvLCwsLCwsLCwsLCwsLCwsLCwsLCwsLCwsLCwsLCwsLCwsLP/AABEIAL4BCQMBEQACEQEDEQH/xAAbAAEAAgMBAQAAAAAAAAAAAAAABQYDBAcBAv/EAEEQAAEDAgMEBwQIBQQCAwAAAAEAAgMEEQUSIQYxUWETMkFxgZGhByJSsRRCYoKissHRI3KSwvAzc+HxU9IkJUP/xAAbAQEAAwEBAQEAAAAAAAAAAAAAAwQFAQIGB//EADYRAAICAgADBQYGAgICAwAAAAABAgMEERIhMQUTQVFhIjJxkaHBQoGx0eHwUvEUIyRiBhUz/9oADAMBAAIRAxEAPwDuKAIAgCAIAgCAIAgCAIAgCAIAgCAIAgCAIAgCAIAgCA1Z8QiZ1pGjlcE+Q1UsabJdIskjTOXRM0J9pYR1czu4WHqrEcG19dInjhWPryI+bal56jGjvJd8rKxHs+P4mTxwY/iZHz43O765HJoA9Rqp44lUfAnjjVR8Db2Zqj9Is5xOZpGpJ1Gvb3FRZta7raXQjy613e0uhblkGUEAQBAEAQBAEAQBAEAQBAEAQBAEAQBAEAQBAEAQGKaoYzrua3vIHzXqMJS91bPUYSl0WzQnx+Bv1s38oJ9dysRw7ZeGieOJa/DRHz7Uj6kZ73G3oP3ViPZ7/FInjgv8TNCfaGZ24tb/ACt/e6sRwql15k8cOpepHz1b39d7nci428lYjXCPupE8a4x6Iwr2ewgCAIDYw6bJMx3Bwv3E2PoSoro8Vcl6Ed0eKDR0AL58wj1AEAQBAEAQBAEAQBAEAQBAEAQBAeEoCh7Ze0aKnBjpC2abcXA3jj5kjru5Dx4GpdlKPKPNn0PZnYNl74704x+r/b+68zk2KY3UVBJnmfJfsLjlHcwe6PALOlZKXvM+yow6KFqqCX6/PqY8PxOaB2aCV8Z+y4gHvG4+K5Gco9Ge7seq5asin8UdQ2R9pJlb0VSzNMOq8ENEgG+47Hd2h5LXwJ/8iXdyen+p8j2n2Cqn3lL9nxXXX8E5PtNKeq1rfMnzOnot2OBWurbMuOFBdW2aE+KTP60ju4HKPSysRx6o9IonjRXHojTKmJggCAIAgCAIAgCAIDoNBNniY7i0HxtqvnbI8M3EwbI8M2jYXg8BAEAQBAEAQBAEAQBAEAQBAa09fGzrvaOVxfy3qSNNkuiZJGqcuiZHzbSQjq5ndwsPxWViODa+ukTxw7H15HLNvtvH1N4YLxwi4fY6yntBPw8u3yWHmXe264PkvHz/AIPr+yex4Y8e+t5y6r0/n9CihUD6FdD1DoQGSmnLHte3e0gjwK912Ouamuq5niyCnFxfRnWAV+gI+HC6AgCAIAgCAIAgCAIAgLlsvNmpwPhc4etx81i5sdW78zIzI6t35kuqhVCAIAgCAIAgCAIDHLO1vWcG95A+a9RjKXRbPUYuXRGhPj0Dfr5j9kE+u71ViOHbLw0TRxbX4EfPtSPqRk83ED0F1PHs9/ikTxwX+JmhPtFM7cWs7m/+11YjhVLrzJ44dS68yPmrJH9d7jyLjby3KxGqEfdSLEa4R6JGBSHsgtrcQMcJa02c7S/aAdP38lT7QtdWLOa69F+f8F3s+lWXLfQ55O6zSf8AN6+Jits+ovlw1tn0x1wuNaZJCXFFM+lw9BAZqGIPlY07nPY09xcAfmpaIKdsYPo2l9SK+bhXKS8Ezqy+/PiQgCAIAgCAIAgCAIAgCAsWyE2sjOQcPkfmFm9oR5Rl+Rn58ekizrMM4IAgCA8c4DfoiWwaU+Lws3yN7h7x/DdTxxrZdIk0ceyXRGhPtPGOo1zvJo/f0ViOBN9WkTxwZvq0iPn2nkPUa1vm4/54KxHArXVtk8cGC6tsj58Vmd1pHeHuj8NlPHHqj0iv1J40Vx6RNQm+/VTk3Q8QBAEAQBAU3bK5zH4XM8rW+ZVDtmDlg7Xg0/t9zV7Mko2IqcjbghfFp6ez6OyHHFxNOKYt0KmlFS5mbVfKp8MjZbO09qicGX45Fb8R0w7NSnCx38N6T2yU2cpzJVRjsDg48g3X9APFXezqnZkQS8Hv5cyrnW8NEm/h8zpq+1PlAgCAIAgCAICHxDaOKGpjp3h2eTLYgDK3MS1tzftI7FXsyYQsVb6srWZMIWKt9WS7nWFzoBvPYBxU5ZIvCdoqeoe5kL8zm9hBFxuzNvvChqya7G1FkFWTXa3GL5olVOThASezs2Wob9q7fMXHqAquZHiqfpzK2XHdT9C7LEMcIAgK5tLXSMLejeWtINwLbweO/tWhhV1zT4ltovYdcJp8S5orkszndZxd3kn5rTjGMei0aKio9EfC9HoIAgCAIAgCAIAgCAgNoKUEm4914se/d+yl4I21OuXR8izRNrmvAotRAY3ZXb+w9jhxC+BzMOeLY4T/ACfmfU42RG2PqYJIQ7f5qtGTR7tohZzZg+jDiV742Vf+JHzZljjto0anzK5zk9E0YQrXI6JspgvQMLpB/Efv+y3sb39p8OC+r7Mwf+PDin7z+i8v3Pns/L76XDH3V9fUnlqmeEAQBAEAQBAUH2hVkAlgex7TPDIMzG6nICHWJGgIIGhP1isrPnXxRaftJ/Qyc+ytSjJP2kyC2i2ymqgY2Do4jpkbq9/Jzu3uHqq1+ZO32VyX6lTIzp3ezHkjPsTgVSKuKUxPYxpJc5wy3aWkWAOpvdesSi3vVLWke8LHtVqm1pHVFuG8EBkp5cr2u+FwPkbrzOPFFx8zzOPFFo6I06L5wwD1AEBUce1Hcf8AhXcGWrNeaLODPVuvNEItg2AgPHOABJIAGpJ0AHElcb0cb0VzDdsIpqw07AbWOSW+j3NF3C1tBYGx7bc1UrzYTt4F+T8ynXmwst7tfMsiuF0IAgCAIAgCAx1EAe0td/0eIXYycXtHU2ntFbxPCdLSNzN7HDs58Qvd1NOTDgsW/wC+DLdV7i9xemQMuBH6j9ODh+oWDd/8cW91z+a+6/Y1IdpyS1JHxBs9I42zD7oJ/ZRQ/wDjtn45pfDb/Y7LtJJckWrAtm2QkPcMzxuvrl58LrTx+z6MfnBbfm/t5fqZeTm2Xct8jBgePySV9RTTBoyFxisLHK11rE9t2lp81ynIlK6VcvDoYlGTKV065eHQsyul4IAgCAIAgMNRWRxlvSPawuNm5nAZjwF968SnGPV6PMpxjriejmz9gKh08gLmiO7i2QnMX3uWjLvzbr39Vkf/AF9jm/LzMR9m2Ob58vMtGwdFB9EjljjaJHNIe8i78wJDtTqBcbgruFXX3amlzL+DXX3SlFc/Ms6ul4IAgCAvmDTZ4Iz9kA940PyWBkR4bZIw748NkkbqhIggKzjEVwe5TUS4bIs7TLhti/Uri3z6AIDn+0FHX1Rn6T+DTxCQtaN0uQEt3avvYanQcLhZN8Mi1y3yit/mZGRDIt4t8orf5kn7PsNg+ixTiNvSnOC83Lrhzm6X6t223cVNgVQ7tT1z58yfAqr7pTS5+ZbVoGgEAQBAEAQBAEAQGN0DTva0/dC7xPzO7Z9taBuAHcuHDHU1LI25pHtY3dmc4NF+FyvMpRityejzKcYrcno59idfEzGIpoHtlDwA4Rua4l5Bjy77XPubysmyyKylOD3vy+X7GRZZCOXGcHvfl8iekp6+SqilOSGFjtYukJJYdH58os51t3YPVWnHIlYpckl4b/UtuOTK2MuSS8N/qWhXi8Q2L7UU1NII5nkOIBIDS7KDuzWVa3KrqlwyfMrW5dVUuGT5mzhuOU87i2CVr3AXLRcG269iOY817ryK7HqL2e6767HqD2bGIVBjie8NLi1riGgXLiBoABzXuyXDFs92S4YuRCbIYjM8zw1RvNC8AmwBLXXLTYadh8CFWxbZy4oWdUytiWzlxQs6ooW3Mj5K6cuuWxlrBvs0ZRZvK5zHzWXmNyulvwMjOcpXS8kX3YLEzPRtzm74yYyTvIABaT90geC1MG12Vc+q5Gvg2uypb6rkYNlZeiq6ulO4SdNGPsvsXAchdnqvGNLgtnV67X5njGfBbOr12i1K+XwgCAIC2bJTXic34XHyIv8AO6yM+OrE/NGVmx1Yn5k6qJTCAhcSYh4kVKRtiRwJX0VcuKKl5n0NcuKCl5nyvZ7Pl7AQQdxBB7joVxra0ca3yKt7PQWRz07t8M7x907vVpPiqOB7MZVvwZRwNxjKt+DLWr5fCAIAgCAIAgCAIAgCApe02N0U8n0SoMgDZBeVtgxrxcEE6m2pBNtPC6zsi+ix91PfXr6mbk349ku6nvr19T424wlkFHG6maGdDK1wsOOlyd5OYM1PBec2mNdScFrT/v2OZtMa6U4LXCy4UNUJYmSN3Pa1w8Rey0ISUoqS8TQhNTipLxM69ns57i+Dsmxoxz3LJYw4WNj7sdt/fG5ZFtKnl8MujW/78jItojPM4Z9Gvt/Bh2y2eio6ZrqfOHOla1zy43y5XODdLWF2g+AXMvGhTBOG+p4zMaFFacN72WvYvFvpFIw652WjeSblzmtHvX7b3B81exLe8qXmuTNDDu72pPxXJnxUjosUid2VEL4zwzxkPaTzy3C5L2MhP/Ja+XM5L2MhP/JNfLmamJYMH09ebXdI8uHH+E1pYP6g7zUdlG4WPxf26EdlHFXa/F/YifZRUf67P9tw/EHf2qDsyXvL4MrdlS96PwNnbCT6LiFNVi+VwLJO4aHxyv0/kXvLfdXxt/J/3+9CTLfc3wt8OjLuDwWmah6gCAICd2SmtK5vxNv4tP8AyVQ7QjuCl5FHOjuCZbFkmYEBG4izRDyyoV7LSHnr/nktrClupehsYUt1L05GurZbCArdK3osWlHZPA2TlnjOQgeFz4qlFcGS1/kt/IpxXBktf5LfyLIrpcCAIAgCAIDQxLGYIC0TyNYXbgb3POwGg5qKy+uv33oisurr996N1jwQCCCCAQRuIO4hSJ7W0SJprZC7ObRtqmyEt6PLJkF3g57i7baDU2OmqrY+Srd8taeitj5KtTfTT0TMz8rSbE2BNhvNhew5qy3pbLLelsq+xW0E1RJLHUtyuAa9gy5SGO7LHeB7tjzVHEyJ2OUZrn1KOHkzslKM1z6/kUHaDDXstOerPJORputIbXPMahZl9bXtvo2/1MjJqcf+zwbf6l2wkvqsFc14u4Me1p+Lo9WH8IHgtCrduI0/X6dDUq3dhtPyf06Gf2a13SUeQ74nlv3Xe835uHgvfZ9nFVryPXZ1nFTryLYr5oFb2lYGVdFPwlMRPKVpDb+N/NUshcNtc/XXzKeQlG2ufrr5mTbyk6SgltvZlePukZvwly9Z0OKl+nM7nQ4qJenMrnspq9Z4jvIY8Duu13zaqnZs+co/mUuyp+9H8yy7YtLYWTtvmp5Y5dN5bfK8f0uPkrmWtRU1+Fp/uXstagpr8LT/AHJelLXNuNQS7xBcVPHTRPHTXI5nsRJ0GKOiO4maLxa64/JbxWNhvu8jh+K/vyMTCfd5Lh8V/fkW/wBoND0lC8gaxlsg8NHfhcfJaGfDipb8uZo59fHS/TmebA4r01G0OPvRe47+UD3Hf06fdK5g28dWn1XIYF3eUrfVciLpNuy+vEQa0wOkEbHC+e5OVr73sQT2W3FQxz27uHXs71/JXh2g5X8GvZb0XlaZqhAbuCzZaiM/at/ULfqoMmPFVJEGRHiqaL4FgmKEBqVjdEOMqOMM1B7wtPs+XvR/Mv8AZ8vej+ZHrSNMICv7RNyVNHP8Mpid3TMLRfxHqqmQtWQn66+ZUyFw2Vz9dfMsCtls8BvuQEdBjtO+cwMlaZRe7dd46wDrWJHAHsPBQxyK5T4E+ZDHIrlPu0+ZTfaPjE0dRHHFI6NoYH+6S0lxc4e9bePdGnes/PunGajF68TM7RvshYoxeuWyzbK4w+qo8+nStzMPwmQAFpIHYbtJtxKuY1ztq4vHp+Zexb3dTxePT8z62OxZ9TTZ5bdI172PsLaixGnYbOCYlztr3Lr0Z3Eudte5dejIjH8PE0FZUvALspZDcdSOJ1i4cC5web8LcVXvrU4TsfwXwX8le+tThZY/gvgv3ezf2DqS7DmXNyzpG+Acco8AQpsKW6F6bJcGXFjr8yh4LgT6mikdEbvikzZPjBYL2+1posqmiVtTceqf2MqnHlbS3HqmXL2eY6+eJ0UxLpIrWcd7mG4GbiQRa/ctHAvdkXGXVGj2fkSsi4y6ol6mAMroZv8AyMkgdzItKz0jf6KecVG6M/NNff7Msyio3Rn57X3+zMmH0kclHC2RjXs6KI2c0EXyA3se3Veq4RlVFNbWkdrhGVUU1taX6EjFGGtDWgBoFg0AAAcAOCmSSWkTJJLSOdbByiDEJ6fcHF7W8zE92X8JcsjCfd3yr+P0f7GNgy7u+Vfx+h0dbBtEBty0/Qnvb1o3RSN5FsjdfIlVM3/8W14af1KmbvuW14af1JKrDZqe31ZWtH3X2v6FTS1OHoyaepw+JyrZCpNPiEYfp7zon+N2/mynwWHiyddy38H/AH4mBhydWQk/gdaxGmEsMkZ+uxzfNpC3rI8UXHzPobI8cXHzK37Nq4vpCxx96J5bzykAt/UeCp9n2OVXC/ApdnWcVXC/Apu1Ehp8VfI0atkZIBuvcNeR3EkhZ2S+7yHJeDTM3KfdZTkvNM6tNG2aEt3skYR917d/kVutKcNeDN9pThrwaOKdNPTGaG5YXfw5Wj6wB3dxvvG8HmvnOKdXFDp4M+Y3ZU5V9N8mdC2F2W6Fonnb/GcPdaf/AMmnl8Z9N3Fa2FicC459f0/k2MHD7tcc+v6fyXFaBpBAetdYgjeNR4LjW+RxrfI6JBJmaHDcQD5i6+ckuFtGA1ptGRcOGGoGiHGVfGo9Dy1VvDlq1epPhy4bl68iEW0bYQEVtRAX0kuXrMAkbxzRuEgt35beKgyY7revDn8uZBkx3U9eHP5cyTikDmhw3EAjuIuFMntbJk9rZXMOnFLDVsdoIHPkZ/tyAyRgfeLm94VOuSqjOL/Dt/k+f8FOuSpjOL/Dtr4Pmim0tB0FNR1uod9IJefsE2F+Vo3f1rOjX3ddd3rz+H9/UzoVd3XXd68/h/V9SU2toPpGLRQnc6IDusJXX9Ap8qHeZKj6fuTZdStyow9P3M/sqn9yeM6FrmOt3gtI8MgXvsyXKUX/AH+6PfZcuUo+Ru4HP0NViEQ7D0zBxLm3IHi5gXumXBZbH8yWmXd2Wx/NE1jFJagljbrane0cyIzb1Cs2w/6ZRXk/0LNsNUSivJ/oV/2YPzUcrOErvxRt/Yqr2c91SXr9kU+zHulr1+xoeyqWz54zwY63Npc0/mCi7MenKPwIuy5alKLPcKtT47JGOrJmHL32CYeoslX/AF5jj5/7FWqs1xXj/stu1Li2lfIzrRFsg+44Fw8W5h4q/ktqtyXhzNDJbVbkuq5jZObNQ05H/iY3+kZT+VMV7pj8Biy3TF+hLKwWDkW00rqbFXyN3tkbIOYIa4juNyFgZDdWQ5Lz2fO5MnVlOS89l72n2mbBStkiLXPlAMQOoIIBLyB2AHzIWnkZSrrUo9X0NbJylVWpR6voY8IrziGHyhzQ15EkZtfKXZAQ5t+z3hpxBXKrHk0PfXmjlNryaHtafNHzsPXdLRwtPWie6Nw7QGtdl07nNHguYVnFVFPquRzCs46orxXIpe3+GuhrHPAsyU52u7M2mcX45rnxCzs6pwtb8HzMzPqcLuJdHzOnYFVGWmhkd1nRsJ7y0XPnqtqmbnXGT8UblE3OuMn4ohNlMCmpqid7+j6KUkgBxLwQ9xZcWtbK53bwVbGx51Tk3rT/AHKuLj2VWSb1pn3tNseyrlbJ0hjcAGvs0HM0HS2ujtd+q7kYcbpcW9HcnCjdJS3oscMQa1rW7mgNHcBYfJXEklpF1JJaRjlo43Pa90bHPb1XloLm9x3heXCLe2uZ5cIt8TXMzr2ewgCAIC77PTZqdnK7fI2HpZYeXHhtfzMXKjw2sklWID4kGiAgMViuCOIK91y4ZKXkcjLhmpeRWF9EfRBAeEX0O5cBH7Pu/wDjsb2x5ojxvE8x38Q0HxUVD9hLy5fLkQ0P/rS8uXy5Fd9o7MsJeN0jRE7mWSNlj9Gyj7yqdoco78+X12vuU+0VqG/Pl9dr7kjV4PnwoQWu4QMt/uNaHerh6qWdO8bg9PqTTp3jcHp9SDwCq6fEaeXeTRjN/O0uY71uqtE+8vjL/wBStRPvL4y/9f4NfCJfo2Nyx7myueOXv2kZ66eK81Pustx8/wDZHS+6zJR8/wDZK46OhxWnk+rO1sR/mbI0j+wKe72MmMv8uX1/0WL/AGMmMv8ALl9f9FnxWQNp5XHcI5Ce4MJV216g36Mu2vUG35Mo/snl1qG/7Tvzg/oszsx+8vgZfZUveXwIvAKr6Ni7mu0aZZYjyDnnL+INUNEu6yX8Wv79CCifdZbT82jcxub/AO9jy9j4GnvLW39HKS5/+YtehLdL/wA1a9DoGKw54JWfFG8ebSFq2x4oNehrWx4oNejKt7L8QD6Z0RPvRuuB9h+v5s3oqPZtm63Dy+5R7Ms3W4eRc1pGkc79qWGe9HUNGhHRv5EasJ77uHgFk9o1c1Yvg/sY3alXSxfBlWwLDJKudkd3FosHOuSI4gdbX3bzYcSqNNUrpqP9SKFFU75qP9SOz0lKyJjWRtDWNFgB2f8APNfRQgoLhj0PpoQUFwx6ENhmzQhrZJ2POR4cRFY+69xBcb3sRobadvJVq8Xgtc0+T8PUrV4vd3OxPk/D1JyWJrhZzQ4cCAR6q00n1LTSfU+wunQgCAIAgCAIAgCAs+yE3uvZwIPmLf2rL7Qj7SkZudH2lIsSzigeOQERiTEPEipVDbPI5r6CiXFXFm9RLiri/QxqUmCAi8NOWpqY+Lo5mjk9mR344nHxUFfKyUfg/wC/Igr5WSj8H8/5Rq7c0vSUEw7WtDx9xwcfQFeM2HFRL5njNhxUS+ZMUNS2SNkjOq9rXDuIup4SU4qS8SxCSlFSXiUDZKHo8XmiO5gnDBwaXtcAPA3WXirhyZR8t/qZOIuHKlHy3r5mr7R2mKvjlZoSxjgftsebfJqjz9wuUl6fRkfaO4Xqa9Cx7XSdNQxVUW+N0U7eQuLg91xf+VW8p8dKtj4aZdynx0q2Phplb2n25M7HwwsyRu0Lybvc3tFtzb+OiqZGc7E4RWkUcntF2RcILS8yW9l2GuaySZwsJMrWcw0nM7uubeBVjs2tpOb8ehY7MqcYub8SM9o+BOZMalgvG+2e31H2tc8jYa8b8QoM+hxl3i6Pr6Mg7Sx2pd4uj6/E0diKOSormSuzODHF8khudQNAT8RJGnC/BR4kJWXKXlzbIsKE7L1N+HNs60Qt4+hILZzZiOkklewk5yAwHexg1y37de3kFVx8WNMm14/RFTHxI0yk14/QnlaLZ8Twte0te0OaRYtIBBHAgrjSktM40pLTMNDQRQtLYY2xg6kNaBc8TxXmFcYLUVo8wrjBaitGyvZ7CAIAgCAIAgCAIAgCAICX2WmtPb4mkeI1HyKp50d1b8ipmx3XvyLisYyT1AR+IM0Q8sqOJMs/vC2MCW69eTNXAluvXkzUV0vBAVDaHFRTYnA92jHxFkh4NLzld4Gx7rrPvu7rIi30a0zOyLlVkRb6NafzJ99VFUQytikZICx7Tlc11rtI1srTnCyLUWmW3OFkGotMgPZliHSUhjO+J1vuvu5vrmHgqvZ1nFVw+RU7Nt4quHyPJ8EnGLtqI2jonWzuuNB0eRwIJvfQbuS5KixZSsiuX8CVFiy1ZHp/B8e0bA5J2xyQtLyzMHMAu7K6xDgO2xG7mmfRKaUorejnaOPOxKUeeiR2cwh4w0QTiznslBad7Q8usORAIUuPS/8Aj8E/Hf1JselrH7ufr9SsbCbNwTBz5w50kTy10RIydhBIGp1uLXtoqWFjQsTc+qfQo4OLXNOU+qfQ6Q1oAAAsBoANABwC2FyNnoHNBFiLg7wdxQHkcYaLNAaOAAA8giSXQJJdD6XToQBAEAQHw6Zo3uA8QubRzaPn6Q34ge43+SbQ2jSxHHoIBeZ5YOJZJa/AHLYqOd0Ie8zxK2EerM+GYnFUMzwSNkaDYkdhtexB1B1C9QsjNbizsJxmtxZtr2ewgCAIAgCAIAgNjDpskrHcHC/dex9Coro8VbXoR2x4oNF/Xz5gn0h01qtuiHGVPGY9x5/P/paHZ8tScS52fLU3Ei1qmsRO0uONpIekc0vJcGtaDa5IJ1PYLAqvkXqmPE1sr5OQqIcTWzlWP41JWzBzmgWGVjGgk2ve3FxWJfdK6e2vgjAyL55E96+CJjYPDahle0mORjWtf0hc1zRlLTYG4197Lpy5KfDqsVy5NeZZwKrY3JtNLxOg4TgcFMXGBpaX2ze843sSRoTYWudy1qqIVbcV1NirHrq3wLqSSmJggCAo+EP+j41PFubOMw/mt0g+cgWXU+7y5R8H/v8Acy6n3eXKHhL/AH+5eFqGoEAQGPp23tmF+AIJ8hqubRzaPu66dPlwd2EDwufO/wCi5zOcz56Hi5x8bflsmhoGBlrkA8S7XzJXNIaRip6tj/8AR98fE3/T8H7j9264pJ+6cUk+hmLXHty9wufM6ei9czvMia/ZennN6gSTHszzS5R3Ma4Nb4AKGWPCfvc/zZFKiEve5/mSGGYbFTxiOBgjYCTYX3neSTqTzKkhCMFqKJIQjBaijaXs9BAEAQBAEAQHoF9y42l1ONpc2bMGHSP6rfEkBQSyqo+JBLKqj4lmtUfY/qP7LM3R6/Izt0+vyJlVSuYphohwrWMx+6fPyVjFlw2xJcaXDdH5EAt03SNx/B2VUJikJGoc1wtdrh268iR4qG+lXQ4WQ30RuhwyMGz+zcNI3+GM0h3yutnPIfCOQ9V4oxoUrl18zxj4tdK9nr5kyrJZCAIAgCA537QH9DX0047GtJ59HISfMOssjOfBdGf95P8Akx8993fCz+9TobXAi43HUdy1ka56unSOxjBo6kMExflaScrXua19xueB1hoFHZVGetkc61PqblLSsjaGRMaxo3Na0NA8AvUYqK0ke1FRWkZV6OhAEBoYpg8VQWdOC9rCSGZj0bibddm59raXUc64z1xHidcZ64jeAsLDQcFIez1AEAQBAEAQH22Jx3AqKV9ceskQyyKo9ZIzMonHgFXlnVrptleWfWum2Z48O4k/JV5Z8n7q0V5doTfupL6mzHhw4fqq8sq2X4vsV5ZV0vxfY24qDkoG2+pA9vqSVJS2XD0kb2RDplQ6fLwgIPE4966np7PG9PaKqRbRfRp7Wz6NPa2eLp0IAgCAIAgCAoXtXi9yB3B0jfMNP9qyu01yi/iZPaq9mL+JZdkKzpaGF3aGZT3sJYfy38VdxZ8dMWXsSfHTFkwrBYCAIAgCAIAgCAID1rCdwJXiU4x956PErIx95pGZtK49llBLMqXjsryzaY+OzMzDz2nyCry7Q/xiV5do/wCMfmbEeGjhdV5Zlr8dFeWbdLx0bcWH8BbwVeVkpe89leUpy95tm1Hh68HnRsR4eh3Rssogh3RmbTBDujIIgh0+w1AeoAgPCgIvEmaIeGVGsbZ58/NbuLLiqRt4kuKmPyMKsFkIAgCAIAgCApftThJponAaNk15Zmm3qFm9pR9hP1MztSLdafqZPZfKTRvB3NlcB3FrDbzJ8167Ne6mvU9dmSbpa9S4LQNEIAgCAALjaXNnG0ubMradx7P0UEsqqP4vuQSyqY/i+5lZQuO8/qoJdoRXupsrS7RgvdTf0NiPDu8qvLOsfTSK8s+19NI2osO4BV5X2S6yZBK62XWTNuPDyoSLRsR4ch3hNllCEO6M7KUId0ZWwhBo+wxDp7ZAeoAgCAIAgCAIDSrm6IeWVHFWWcD/AJp/2tXs+XsuJpdny9lxNFaBohAEAQBAEAQGCuo2TRujlaHMcLEHzGvYb9q8ThGceGXQ8ThGcXGS5GLCsNjp4xHC3K25O8kkneSTvP7LlVUa48MehyqqNUeGK5G+2IncCuSurj1kjkr649ZIyso3HgFXlnVrptlaWfUum2Z2YdxJUEu0JfhRXl2hJ+7E2Y8OHD9VXllWy8SvLKul+I246DkoG2+bIXt82bMeHLyOE2Y6AId0bDKMId0ZmwBBo+xGEOn1ZAeoAgCAIAgCAIAgCAIAgCAwVLdEOMqmNR6X4FXcGWrNeaLWDLVuvNEQtg2AgCAID1rSdwJXmU4x956PEpxj7zSMraVx7LKvLMqj47K8s2mPjv4GdlAe0+QVeXaH+MSvLtH/ABj8zYjw0cCVXlm2vpyK8s26XR6NqLD+A9FBKycvebZXlOc/ebZtR4eozzwmzHh6HdGwyiCHdGdtMEO6MgiCDR9BqHT2yA9QBAEAQBAEAQBAEAQBAEAQBAEAQGOUaICu4vFcO7lLRLhsiztMuCyMvUgGwOPYfktmWTVHrL7mxLKqj1l9zMyhcd9gq8s+C91NleXaEF7qb+hsMw7jcqvLPsfRJFeWfY+iSNmLDh8KryyLJdZMryvtl1kzbjw8qIi0bMeHLh3hNmOgCHdGdlIEO6MrYQg0fYYh09sgPUAQBAEAQBAEAQBAEAQBAEAQBAEAQBAEAQBAeOCAjKyC6Hlo1W0QQ86NmOhCHrRsMpAg0ZmwBDpkEYQ6fWVAeo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812920"/>
            <a:ext cx="5276850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240" tIns="43101" rIns="86240" bIns="43101" numCol="1" anchor="t" anchorCtr="0" compatLnSpc="1">
            <a:prstTxWarp prst="textNoShape">
              <a:avLst/>
            </a:prstTxWarp>
          </a:bodyPr>
          <a:lstStyle/>
          <a:p>
            <a:pPr defTabSz="959522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481" y="7467095"/>
            <a:ext cx="3925125" cy="281338"/>
          </a:xfrm>
          <a:prstGeom prst="rect">
            <a:avLst/>
          </a:prstGeom>
          <a:noFill/>
        </p:spPr>
        <p:txBody>
          <a:bodyPr wrap="square" lIns="86240" tIns="43101" rIns="86240" bIns="43101" rtlCol="0">
            <a:spAutoFit/>
          </a:bodyPr>
          <a:lstStyle/>
          <a:p>
            <a:pPr defTabSz="479788"/>
            <a:r>
              <a:rPr lang="en-US" sz="12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575" y="987605"/>
            <a:ext cx="9362998" cy="1837974"/>
          </a:xfrm>
          <a:prstGeom prst="rect">
            <a:avLst/>
          </a:prstGeom>
          <a:noFill/>
        </p:spPr>
        <p:txBody>
          <a:bodyPr wrap="square" lIns="86240" tIns="43101" rIns="86240" bIns="43101" rtlCol="0">
            <a:spAutoFit/>
          </a:bodyPr>
          <a:lstStyle/>
          <a:p>
            <a:pPr defTabSz="959522"/>
            <a:r>
              <a:rPr lang="en-US" sz="2800" dirty="0">
                <a:solidFill>
                  <a:prstClr val="black"/>
                </a:solidFill>
                <a:hlinkClick r:id="rId3"/>
              </a:rPr>
              <a:t>LMS-11328</a:t>
            </a:r>
            <a:r>
              <a:rPr lang="en-US" sz="2800" dirty="0">
                <a:solidFill>
                  <a:prstClr val="black"/>
                </a:solidFill>
              </a:rPr>
              <a:t>:  Identity ID is now displayed in the student’s login in the OLS. </a:t>
            </a:r>
            <a:r>
              <a:rPr lang="en-US" sz="2800" b="1" dirty="0">
                <a:solidFill>
                  <a:prstClr val="black"/>
                </a:solidFill>
              </a:rPr>
              <a:t>This should be the SID</a:t>
            </a:r>
            <a:r>
              <a:rPr lang="en-US" sz="2800" dirty="0">
                <a:solidFill>
                  <a:prstClr val="black"/>
                </a:solidFill>
              </a:rPr>
              <a:t>. Systems is removing this until it can be implemented correctly and safely to the system. </a:t>
            </a:r>
            <a:r>
              <a:rPr lang="en-US" sz="2800" b="1" dirty="0">
                <a:solidFill>
                  <a:srgbClr val="FF0000"/>
                </a:solidFill>
              </a:rPr>
              <a:t>The ID was removed Friday, March 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83" y="3051140"/>
            <a:ext cx="72485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9184" y="66271"/>
            <a:ext cx="7444091" cy="445618"/>
          </a:xfrm>
          <a:prstGeom prst="rect">
            <a:avLst/>
          </a:prstGeom>
        </p:spPr>
        <p:txBody>
          <a:bodyPr lIns="86240" tIns="43101" rIns="86240" bIns="43101">
            <a:noAutofit/>
          </a:bodyPr>
          <a:lstStyle>
            <a:lvl1pPr algn="l" defTabSz="509412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>Production Support: Dino Release</a:t>
            </a:r>
          </a:p>
          <a:p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en-US" sz="28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46" y="5374722"/>
            <a:ext cx="690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42726" y="4810086"/>
            <a:ext cx="1448789" cy="688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49587" y="2979891"/>
            <a:ext cx="221876" cy="273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49587" y="2979891"/>
            <a:ext cx="246252" cy="273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27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Support:  Request Report Button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9926" y="7176475"/>
            <a:ext cx="3496598" cy="245825"/>
          </a:xfrm>
          <a:prstGeom prst="rect">
            <a:avLst/>
          </a:prstGeom>
          <a:noFill/>
        </p:spPr>
        <p:txBody>
          <a:bodyPr wrap="square" lIns="86220" tIns="43091" rIns="86220" bIns="43091" rtlCol="0">
            <a:spAutoFit/>
          </a:bodyPr>
          <a:lstStyle/>
          <a:p>
            <a:pPr defTabSz="479675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1036320"/>
            <a:ext cx="9220200" cy="6069354"/>
          </a:xfrm>
          <a:prstGeom prst="rect">
            <a:avLst/>
          </a:prstGeom>
          <a:noFill/>
        </p:spPr>
        <p:txBody>
          <a:bodyPr wrap="square" lIns="96002" tIns="48016" rIns="96002" bIns="48016" rtlCol="0">
            <a:spAutoFit/>
          </a:bodyPr>
          <a:lstStyle/>
          <a:p>
            <a:pPr defTabSz="959634"/>
            <a:r>
              <a:rPr lang="en-US" dirty="0">
                <a:solidFill>
                  <a:prstClr val="black"/>
                </a:solidFill>
              </a:rPr>
              <a:t>Last week, we reported that the Request Report button would change to say: Request Attendance Report and Recordings.</a:t>
            </a:r>
          </a:p>
          <a:p>
            <a:pPr defTabSz="959634"/>
            <a:endParaRPr lang="en-US" b="1" dirty="0">
              <a:solidFill>
                <a:prstClr val="black"/>
              </a:solidFill>
            </a:endParaRPr>
          </a:p>
          <a:p>
            <a:pPr defTabSz="959634"/>
            <a:endParaRPr lang="en-US" b="1" dirty="0">
              <a:solidFill>
                <a:prstClr val="black"/>
              </a:solidFill>
            </a:endParaRPr>
          </a:p>
          <a:p>
            <a:pPr defTabSz="959634"/>
            <a:endParaRPr lang="en-US" b="1" dirty="0">
              <a:solidFill>
                <a:prstClr val="black"/>
              </a:solidFill>
            </a:endParaRPr>
          </a:p>
          <a:p>
            <a:pPr defTabSz="959634"/>
            <a:endParaRPr lang="en-US" b="1" dirty="0">
              <a:solidFill>
                <a:prstClr val="black"/>
              </a:solidFill>
            </a:endParaRPr>
          </a:p>
          <a:p>
            <a:pPr defTabSz="959634"/>
            <a:endParaRPr lang="en-US" b="1" dirty="0">
              <a:solidFill>
                <a:prstClr val="black"/>
              </a:solidFill>
            </a:endParaRPr>
          </a:p>
          <a:p>
            <a:pPr algn="ctr" defTabSz="959634"/>
            <a:r>
              <a:rPr lang="en-US" b="1" dirty="0">
                <a:solidFill>
                  <a:prstClr val="black"/>
                </a:solidFill>
              </a:rPr>
              <a:t>Through the fix on Friday night, the button itself did not change, but the Request Attendance Report and Recording text appears when a user hovers over the button.</a:t>
            </a:r>
          </a:p>
          <a:p>
            <a:pPr defTabSz="959634"/>
            <a:endParaRPr lang="en-US" dirty="0">
              <a:solidFill>
                <a:prstClr val="black"/>
              </a:solidFill>
            </a:endParaRPr>
          </a:p>
          <a:p>
            <a:pPr defTabSz="959634"/>
            <a:r>
              <a:rPr lang="en-US" dirty="0">
                <a:solidFill>
                  <a:prstClr val="black"/>
                </a:solidFill>
              </a:rPr>
              <a:t>Other details we have learned in the last week:</a:t>
            </a:r>
          </a:p>
          <a:p>
            <a:pPr defTabSz="959634"/>
            <a:endParaRPr lang="en-US" dirty="0">
              <a:solidFill>
                <a:prstClr val="black"/>
              </a:solidFill>
            </a:endParaRPr>
          </a:p>
          <a:p>
            <a:pPr marL="359849" indent="-359849" defTabSz="959634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Users may need to clear their cache and cookies for this new process to work on their computer</a:t>
            </a:r>
          </a:p>
          <a:p>
            <a:pPr marL="359849" indent="-359849" defTabSz="959634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Users may need to log out of the OLS completely and log back in for their recordings to become available</a:t>
            </a:r>
          </a:p>
          <a:p>
            <a:pPr marL="359849" indent="-359849" defTabSz="959634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Users may need to toggle to the Weekly View in their CC calendar and then back to Daily View for the their recordings to become available.</a:t>
            </a:r>
          </a:p>
          <a:p>
            <a:pPr defTabSz="959634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0" y="1813560"/>
            <a:ext cx="4086225" cy="10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" y="189104"/>
            <a:ext cx="8789272" cy="445618"/>
          </a:xfrm>
        </p:spPr>
        <p:txBody>
          <a:bodyPr/>
          <a:lstStyle/>
          <a:p>
            <a:r>
              <a:rPr lang="en-US" dirty="0" smtClean="0"/>
              <a:t>Production Support:  Class Connect Session Name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1802" y="7473504"/>
            <a:ext cx="3496598" cy="245825"/>
          </a:xfrm>
          <a:prstGeom prst="rect">
            <a:avLst/>
          </a:prstGeom>
          <a:noFill/>
        </p:spPr>
        <p:txBody>
          <a:bodyPr wrap="square" lIns="86230" tIns="43096" rIns="86230" bIns="43096" rtlCol="0">
            <a:spAutoFit/>
          </a:bodyPr>
          <a:lstStyle/>
          <a:p>
            <a:pPr defTabSz="479732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1036325"/>
            <a:ext cx="9220200" cy="6437179"/>
          </a:xfrm>
          <a:prstGeom prst="rect">
            <a:avLst/>
          </a:prstGeom>
          <a:noFill/>
        </p:spPr>
        <p:txBody>
          <a:bodyPr wrap="square" lIns="96013" tIns="48022" rIns="96013" bIns="48022" rtlCol="0">
            <a:spAutoFit/>
          </a:bodyPr>
          <a:lstStyle/>
          <a:p>
            <a:pPr defTabSz="959746"/>
            <a:r>
              <a:rPr lang="en-US" dirty="0">
                <a:solidFill>
                  <a:prstClr val="black"/>
                </a:solidFill>
              </a:rPr>
              <a:t>Last week, we reported that teachers would be able to use apostrophes in their Class Connect session names again.</a:t>
            </a:r>
          </a:p>
          <a:p>
            <a:pPr defTabSz="959746"/>
            <a:endParaRPr lang="en-US" sz="1100" b="1" dirty="0">
              <a:solidFill>
                <a:prstClr val="black"/>
              </a:solidFill>
            </a:endParaRPr>
          </a:p>
          <a:p>
            <a:pPr algn="ctr" defTabSz="959746"/>
            <a:r>
              <a:rPr lang="en-US" b="1" dirty="0">
                <a:solidFill>
                  <a:prstClr val="black"/>
                </a:solidFill>
              </a:rPr>
              <a:t>This is still true for both newly-created </a:t>
            </a:r>
            <a:r>
              <a:rPr lang="en-US" b="1" dirty="0" smtClean="0">
                <a:solidFill>
                  <a:prstClr val="black"/>
                </a:solidFill>
              </a:rPr>
              <a:t>sessions, </a:t>
            </a:r>
            <a:r>
              <a:rPr lang="en-US" b="1" dirty="0">
                <a:solidFill>
                  <a:prstClr val="black"/>
                </a:solidFill>
              </a:rPr>
              <a:t>as well </a:t>
            </a:r>
            <a:r>
              <a:rPr lang="en-US" b="1" dirty="0" smtClean="0">
                <a:solidFill>
                  <a:prstClr val="black"/>
                </a:solidFill>
              </a:rPr>
              <a:t>as, </a:t>
            </a:r>
            <a:r>
              <a:rPr lang="en-US" b="1" dirty="0">
                <a:solidFill>
                  <a:prstClr val="black"/>
                </a:solidFill>
              </a:rPr>
              <a:t>for sessions that </a:t>
            </a:r>
            <a:r>
              <a:rPr lang="en-US" b="1" dirty="0" smtClean="0">
                <a:solidFill>
                  <a:prstClr val="black"/>
                </a:solidFill>
              </a:rPr>
              <a:t>teachers </a:t>
            </a:r>
            <a:r>
              <a:rPr lang="en-US" b="1" dirty="0">
                <a:solidFill>
                  <a:prstClr val="black"/>
                </a:solidFill>
              </a:rPr>
              <a:t>would like to change </a:t>
            </a:r>
            <a:r>
              <a:rPr lang="en-US" b="1" dirty="0" smtClean="0">
                <a:solidFill>
                  <a:prstClr val="black"/>
                </a:solidFill>
              </a:rPr>
              <a:t>their </a:t>
            </a:r>
            <a:r>
              <a:rPr lang="en-US" b="1" dirty="0">
                <a:solidFill>
                  <a:prstClr val="black"/>
                </a:solidFill>
              </a:rPr>
              <a:t>session names back to be grammatically correct; however, a new issue was discovered with apostrophes in Class Connect session names.</a:t>
            </a:r>
          </a:p>
          <a:p>
            <a:pPr algn="ctr" defTabSz="959746"/>
            <a:endParaRPr lang="en-US" sz="1100" b="1" dirty="0">
              <a:solidFill>
                <a:prstClr val="black"/>
              </a:solidFill>
            </a:endParaRPr>
          </a:p>
          <a:p>
            <a:pPr defTabSz="959746"/>
            <a:r>
              <a:rPr lang="en-US" dirty="0">
                <a:solidFill>
                  <a:prstClr val="black"/>
                </a:solidFill>
              </a:rPr>
              <a:t>The session name never changes in the Class Connect calendar area:</a:t>
            </a: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sz="1000" dirty="0">
              <a:solidFill>
                <a:prstClr val="black"/>
              </a:solidFill>
            </a:endParaRPr>
          </a:p>
          <a:p>
            <a:pPr defTabSz="959746"/>
            <a:r>
              <a:rPr lang="en-US" dirty="0">
                <a:solidFill>
                  <a:prstClr val="black"/>
                </a:solidFill>
              </a:rPr>
              <a:t>But in the recording link, there is a \ added before the apostrophe:</a:t>
            </a: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defTabSz="959746"/>
            <a:endParaRPr lang="en-US" dirty="0">
              <a:solidFill>
                <a:prstClr val="black"/>
              </a:solidFill>
            </a:endParaRPr>
          </a:p>
          <a:p>
            <a:pPr algn="ctr" defTabSz="959746"/>
            <a:endParaRPr lang="en-US" dirty="0">
              <a:solidFill>
                <a:prstClr val="black"/>
              </a:solidFill>
            </a:endParaRPr>
          </a:p>
          <a:p>
            <a:pPr algn="ctr" defTabSz="959746"/>
            <a:endParaRPr lang="en-US" b="1" dirty="0" smtClean="0">
              <a:solidFill>
                <a:prstClr val="black"/>
              </a:solidFill>
            </a:endParaRPr>
          </a:p>
          <a:p>
            <a:pPr algn="ctr" defTabSz="959746"/>
            <a:r>
              <a:rPr lang="en-US" b="1" dirty="0" smtClean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systems team is working to determine the root cause of this, but a permanent fix for this issue is still TBD. This is only a cosmetic issue and is NOT affecting anyone trying to access and watch the recordings.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4717995"/>
            <a:ext cx="9239610" cy="150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3382396"/>
            <a:ext cx="9115425" cy="8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694" y="-13818"/>
            <a:ext cx="7444091" cy="445618"/>
          </a:xfrm>
        </p:spPr>
        <p:txBody>
          <a:bodyPr/>
          <a:lstStyle/>
          <a:p>
            <a:r>
              <a:rPr lang="en-US" dirty="0" smtClean="0"/>
              <a:t>Production Support: No Recording or Attendance Available in the 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9926" y="7176475"/>
            <a:ext cx="3496598" cy="245825"/>
          </a:xfrm>
          <a:prstGeom prst="rect">
            <a:avLst/>
          </a:prstGeom>
          <a:noFill/>
        </p:spPr>
        <p:txBody>
          <a:bodyPr wrap="square" lIns="86250" tIns="43106" rIns="86250" bIns="43106" rtlCol="0">
            <a:spAutoFit/>
          </a:bodyPr>
          <a:lstStyle/>
          <a:p>
            <a:pPr defTabSz="479844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" y="1036895"/>
            <a:ext cx="9639300" cy="6252535"/>
          </a:xfrm>
          <a:prstGeom prst="rect">
            <a:avLst/>
          </a:prstGeom>
          <a:noFill/>
        </p:spPr>
        <p:txBody>
          <a:bodyPr wrap="square" lIns="96035" tIns="48033" rIns="96035" bIns="48033" rtlCol="0">
            <a:spAutoFit/>
          </a:bodyPr>
          <a:lstStyle/>
          <a:p>
            <a:pPr defTabSz="959970"/>
            <a:r>
              <a:rPr lang="en-US" b="1" dirty="0">
                <a:solidFill>
                  <a:prstClr val="black"/>
                </a:solidFill>
              </a:rPr>
              <a:t>A new issue has come to our attention this week with the CC recordings and attendance being available to teachers in the OLS. </a:t>
            </a:r>
            <a:endParaRPr lang="en-US" b="1" dirty="0" smtClean="0">
              <a:solidFill>
                <a:prstClr val="black"/>
              </a:solidFill>
            </a:endParaRPr>
          </a:p>
          <a:p>
            <a:pPr defTabSz="959970"/>
            <a:endParaRPr lang="en-US" dirty="0">
              <a:solidFill>
                <a:prstClr val="black"/>
              </a:solidFill>
            </a:endParaRPr>
          </a:p>
          <a:p>
            <a:pPr defTabSz="959970"/>
            <a:r>
              <a:rPr lang="en-US" dirty="0">
                <a:solidFill>
                  <a:prstClr val="black"/>
                </a:solidFill>
              </a:rPr>
              <a:t>This issue can be identified by these 3 occurrences:</a:t>
            </a:r>
          </a:p>
          <a:p>
            <a:pPr defTabSz="959970"/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View Attendance button is visible to teacher</a:t>
            </a: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CCAR in OLS shows as no attendees, even if there were participants in the session</a:t>
            </a: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marL="359976" indent="-359976" defTabSz="959970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Error message appears that “This Class Connect Session does not have any recordings.”</a:t>
            </a:r>
          </a:p>
          <a:p>
            <a:pPr marL="359976" indent="-359976" defTabSz="95997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  <a:p>
            <a:pPr defTabSz="959970"/>
            <a:endParaRPr lang="en-US" b="1" dirty="0">
              <a:solidFill>
                <a:prstClr val="black"/>
              </a:solidFill>
            </a:endParaRPr>
          </a:p>
          <a:p>
            <a:pPr defTabSz="959970"/>
            <a:endParaRPr lang="en-US" b="1" dirty="0">
              <a:solidFill>
                <a:prstClr val="black"/>
              </a:solidFill>
            </a:endParaRPr>
          </a:p>
          <a:p>
            <a:pPr defTabSz="959970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90" y="2936241"/>
            <a:ext cx="7427970" cy="4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90" y="3886205"/>
            <a:ext cx="6966960" cy="16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90" y="6175190"/>
            <a:ext cx="7208520" cy="8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9926" y="7176475"/>
            <a:ext cx="3496598" cy="245825"/>
          </a:xfrm>
          <a:prstGeom prst="rect">
            <a:avLst/>
          </a:prstGeom>
          <a:noFill/>
        </p:spPr>
        <p:txBody>
          <a:bodyPr wrap="square" lIns="86280" tIns="43121" rIns="86280" bIns="43121" rtlCol="0">
            <a:spAutoFit/>
          </a:bodyPr>
          <a:lstStyle/>
          <a:p>
            <a:pPr defTabSz="480013"/>
            <a:r>
              <a:rPr lang="en-US" sz="1000" dirty="0">
                <a:solidFill>
                  <a:srgbClr val="FF0000"/>
                </a:solidFill>
              </a:rPr>
              <a:t>*Internal Use Only – Do not send this slide to students/LCs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403" y="1012288"/>
            <a:ext cx="9639300" cy="4098134"/>
          </a:xfrm>
          <a:prstGeom prst="rect">
            <a:avLst/>
          </a:prstGeom>
          <a:noFill/>
        </p:spPr>
        <p:txBody>
          <a:bodyPr wrap="square" lIns="96069" tIns="48050" rIns="96069" bIns="48050" rtlCol="0">
            <a:spAutoFit/>
          </a:bodyPr>
          <a:lstStyle/>
          <a:p>
            <a:pPr defTabSz="960307"/>
            <a:r>
              <a:rPr lang="en-US" b="1" dirty="0">
                <a:solidFill>
                  <a:prstClr val="black"/>
                </a:solidFill>
              </a:rPr>
              <a:t>The systems team has identified the root cause and it working on a solution as their highest priority.</a:t>
            </a:r>
          </a:p>
          <a:p>
            <a:pPr defTabSz="960307"/>
            <a:endParaRPr lang="en-US" b="1" dirty="0">
              <a:solidFill>
                <a:prstClr val="black"/>
              </a:solidFill>
            </a:endParaRPr>
          </a:p>
          <a:p>
            <a:pPr defTabSz="960307"/>
            <a:r>
              <a:rPr lang="en-US" dirty="0">
                <a:solidFill>
                  <a:prstClr val="black"/>
                </a:solidFill>
              </a:rPr>
              <a:t>Unfortunately, this issue currently does not resolve itself overnight through the daily process and can only be corrected by script.</a:t>
            </a:r>
          </a:p>
          <a:p>
            <a:pPr defTabSz="960307"/>
            <a:endParaRPr lang="en-US" dirty="0">
              <a:solidFill>
                <a:prstClr val="black"/>
              </a:solidFill>
            </a:endParaRPr>
          </a:p>
          <a:p>
            <a:pPr defTabSz="960307"/>
            <a:r>
              <a:rPr lang="en-US" b="1" dirty="0">
                <a:solidFill>
                  <a:prstClr val="black"/>
                </a:solidFill>
              </a:rPr>
              <a:t>If your teachers are reporting that these 3 factors are happening for them and their recordings are not accessible, please </a:t>
            </a:r>
            <a:r>
              <a:rPr lang="en-US" b="1" dirty="0" smtClean="0">
                <a:solidFill>
                  <a:prstClr val="black"/>
                </a:solidFill>
              </a:rPr>
              <a:t>have your school’s operations manager submit </a:t>
            </a:r>
            <a:r>
              <a:rPr lang="en-US" b="1" dirty="0">
                <a:solidFill>
                  <a:prstClr val="black"/>
                </a:solidFill>
              </a:rPr>
              <a:t>a ServiceNow ticket with screen shots as well </a:t>
            </a:r>
            <a:r>
              <a:rPr lang="en-US" b="1" dirty="0" smtClean="0">
                <a:solidFill>
                  <a:prstClr val="black"/>
                </a:solidFill>
              </a:rPr>
              <a:t>as </a:t>
            </a:r>
            <a:r>
              <a:rPr lang="en-US" b="1" dirty="0">
                <a:solidFill>
                  <a:prstClr val="black"/>
                </a:solidFill>
              </a:rPr>
              <a:t>the CC session </a:t>
            </a:r>
            <a:r>
              <a:rPr lang="en-US" b="1" dirty="0" smtClean="0">
                <a:solidFill>
                  <a:prstClr val="black"/>
                </a:solidFill>
              </a:rPr>
              <a:t>details (Session date, session time and session title).</a:t>
            </a:r>
            <a:endParaRPr lang="en-US" b="1" dirty="0">
              <a:solidFill>
                <a:prstClr val="black"/>
              </a:solidFill>
            </a:endParaRPr>
          </a:p>
          <a:p>
            <a:pPr defTabSz="960307"/>
            <a:endParaRPr lang="en-US" dirty="0">
              <a:solidFill>
                <a:prstClr val="black"/>
              </a:solidFill>
            </a:endParaRPr>
          </a:p>
          <a:p>
            <a:pPr defTabSz="960307"/>
            <a:r>
              <a:rPr lang="en-US" dirty="0">
                <a:solidFill>
                  <a:prstClr val="black"/>
                </a:solidFill>
              </a:rPr>
              <a:t>In this situation, we are able to get the recording link for your teachers to KMail out to their students so they can watch the recording.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54690" y="-13818"/>
            <a:ext cx="7444091" cy="445618"/>
          </a:xfrm>
          <a:prstGeom prst="rect">
            <a:avLst/>
          </a:prstGeom>
        </p:spPr>
        <p:txBody>
          <a:bodyPr lIns="86290" tIns="43126" rIns="86290" bIns="43126">
            <a:noAutofit/>
          </a:bodyPr>
          <a:lstStyle>
            <a:lvl1pPr algn="l" defTabSz="45714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Production Support: No Recording or Attendance Available in the OLS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60" y="5211517"/>
            <a:ext cx="3171190" cy="2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63" y="217608"/>
            <a:ext cx="8278900" cy="732352"/>
          </a:xfrm>
        </p:spPr>
        <p:txBody>
          <a:bodyPr/>
          <a:lstStyle/>
          <a:p>
            <a:pPr algn="l"/>
            <a:r>
              <a:rPr lang="en-US" sz="2700" dirty="0">
                <a:solidFill>
                  <a:schemeClr val="bg1"/>
                </a:solidFill>
              </a:rPr>
              <a:t>Request Report </a:t>
            </a:r>
            <a:r>
              <a:rPr lang="en-US" sz="2700" dirty="0" smtClean="0">
                <a:solidFill>
                  <a:schemeClr val="bg1"/>
                </a:solidFill>
              </a:rPr>
              <a:t>Feature (also shared in AS Newsletter)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" y="692185"/>
            <a:ext cx="7639843" cy="7323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E5F8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34" y="949960"/>
            <a:ext cx="8801100" cy="6473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using the new request report feature in the OLS Class Connect Window:</a:t>
            </a:r>
          </a:p>
          <a:p>
            <a:endParaRPr lang="en-US" sz="1800" dirty="0"/>
          </a:p>
          <a:p>
            <a:r>
              <a:rPr lang="en-US" sz="1800" dirty="0"/>
              <a:t>Teacher schedules session from 10 a.m. to 11:00 a.m.</a:t>
            </a:r>
          </a:p>
          <a:p>
            <a:endParaRPr lang="en-US" sz="1800" dirty="0"/>
          </a:p>
          <a:p>
            <a:r>
              <a:rPr lang="en-US" sz="1800" dirty="0"/>
              <a:t>Teacher is in the session from 9:50 a.m. to </a:t>
            </a:r>
            <a:r>
              <a:rPr lang="en-US" sz="1800" u="sng" dirty="0"/>
              <a:t>11:09 a.m</a:t>
            </a:r>
            <a:r>
              <a:rPr lang="en-US" sz="1800" dirty="0"/>
              <a:t>. (She closed the session properly ensuring all students were removed and she was the last to leave) </a:t>
            </a:r>
            <a:r>
              <a:rPr lang="en-US" sz="1800" dirty="0">
                <a:solidFill>
                  <a:schemeClr val="bg1"/>
                </a:solidFill>
              </a:rPr>
              <a:t>*Please note the end time has exceeded the scheduled end time.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Teacher requests attendance report at 11:10 a.m. (Call is made to </a:t>
            </a:r>
            <a:r>
              <a:rPr lang="en-US" sz="1800" dirty="0" err="1"/>
              <a:t>BbC</a:t>
            </a:r>
            <a:r>
              <a:rPr lang="en-US" sz="1800" dirty="0"/>
              <a:t> to request report, but </a:t>
            </a:r>
            <a:r>
              <a:rPr lang="en-US" sz="1800" u="sng" dirty="0"/>
              <a:t>the data is not ready</a:t>
            </a:r>
            <a:r>
              <a:rPr lang="en-US" sz="1800" dirty="0"/>
              <a:t>.  It takes </a:t>
            </a:r>
            <a:r>
              <a:rPr lang="en-US" sz="1800" dirty="0">
                <a:solidFill>
                  <a:srgbClr val="FF0000"/>
                </a:solidFill>
              </a:rPr>
              <a:t>5 minutes from closing the session </a:t>
            </a:r>
            <a:r>
              <a:rPr lang="en-US" sz="1800" dirty="0"/>
              <a:t>for the data to be ready)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Data does not populate in the OLS and resides in </a:t>
            </a:r>
            <a:r>
              <a:rPr lang="en-US" sz="1800" dirty="0" err="1"/>
              <a:t>BbC</a:t>
            </a:r>
            <a:r>
              <a:rPr lang="en-US" sz="1800" dirty="0"/>
              <a:t> database.  Presently there is not a return call back to obtain the requested data even if the teacher </a:t>
            </a:r>
            <a:r>
              <a:rPr lang="en-US" sz="1800" u="sng" dirty="0"/>
              <a:t>clicks on request report a </a:t>
            </a:r>
            <a:r>
              <a:rPr lang="en-US" sz="1800" b="1" u="sng" dirty="0"/>
              <a:t>second time</a:t>
            </a:r>
            <a:r>
              <a:rPr lang="en-US" sz="1800" u="sng" dirty="0"/>
              <a:t>.  </a:t>
            </a:r>
          </a:p>
          <a:p>
            <a:endParaRPr lang="en-US" sz="1800" dirty="0"/>
          </a:p>
          <a:p>
            <a:r>
              <a:rPr lang="en-US" sz="1800" dirty="0"/>
              <a:t>A fix is being put into place to address two areas: </a:t>
            </a:r>
          </a:p>
          <a:p>
            <a:pPr marL="382059" indent="-382059">
              <a:buAutoNum type="arabicParenR"/>
            </a:pPr>
            <a:r>
              <a:rPr lang="en-US" sz="1800" dirty="0"/>
              <a:t>teachers can return to request report a second time if data did not integrate</a:t>
            </a:r>
          </a:p>
          <a:p>
            <a:pPr marL="382059" indent="-382059">
              <a:buAutoNum type="arabicParenR"/>
            </a:pPr>
            <a:r>
              <a:rPr lang="en-US" sz="1800" dirty="0"/>
              <a:t>any data not requested or integrated throughout the data window will populate at the 3:00 a.m. EST integration window.</a:t>
            </a:r>
          </a:p>
        </p:txBody>
      </p:sp>
      <p:pic>
        <p:nvPicPr>
          <p:cNvPr id="1026" name="Picture 2" descr="http://activerain.trulia.com/image_store/uploads/agents/anni65/files/phone_rin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1" y="3805581"/>
            <a:ext cx="1238757" cy="12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99&quot;&gt;&lt;object type=&quot;3&quot; unique_id=&quot;10104&quot;&gt;&lt;property id=&quot;20148&quot; value=&quot;5&quot;/&gt;&lt;property id=&quot;20300&quot; value=&quot;Slide 2 - &amp;quot;Production Support: Reports Update&amp;quot;&quot;/&gt;&lt;property id=&quot;20307&quot; value=&quot;405&quot;/&gt;&lt;/object&gt;&lt;object type=&quot;3&quot; unique_id=&quot;10105&quot;&gt;&lt;property id=&quot;20148&quot; value=&quot;5&quot;/&gt;&lt;property id=&quot;20300&quot; value=&quot;Slide 3 - &amp;quot;Production Support: Known Issue &amp;quot;&quot;/&gt;&lt;property id=&quot;20307&quot; value=&quot;406&quot;/&gt;&lt;/object&gt;&lt;object type=&quot;3&quot; unique_id=&quot;10106&quot;&gt;&lt;property id=&quot;20148&quot; value=&quot;5&quot;/&gt;&lt;property id=&quot;20300&quot; value=&quot;Slide 4&quot;/&gt;&lt;property id=&quot;20307&quot; value=&quot;407&quot;/&gt;&lt;/object&gt;&lt;object type=&quot;3&quot; unique_id=&quot;10107&quot;&gt;&lt;property id=&quot;20148&quot; value=&quot;5&quot;/&gt;&lt;property id=&quot;20300&quot; value=&quot;Slide 5 - &amp;quot;Production Support:  Request Report Button Update&amp;quot;&quot;/&gt;&lt;property id=&quot;20307&quot; value=&quot;408&quot;/&gt;&lt;/object&gt;&lt;object type=&quot;3&quot; unique_id=&quot;10108&quot;&gt;&lt;property id=&quot;20148&quot; value=&quot;5&quot;/&gt;&lt;property id=&quot;20300&quot; value=&quot;Slide 6 - &amp;quot;Production Support:  Class Connect Session Name Update&amp;quot;&quot;/&gt;&lt;property id=&quot;20307&quot; value=&quot;409&quot;/&gt;&lt;/object&gt;&lt;object type=&quot;3&quot; unique_id=&quot;10109&quot;&gt;&lt;property id=&quot;20148&quot; value=&quot;5&quot;/&gt;&lt;property id=&quot;20300&quot; value=&quot;Slide 7 - &amp;quot;Production Support: No Recording or Attendance Available in the OLS&amp;quot;&quot;/&gt;&lt;property id=&quot;20307&quot; value=&quot;410&quot;/&gt;&lt;/object&gt;&lt;object type=&quot;3&quot; unique_id=&quot;10110&quot;&gt;&lt;property id=&quot;20148&quot; value=&quot;5&quot;/&gt;&lt;property id=&quot;20300&quot; value=&quot;Slide 8&quot;/&gt;&lt;property id=&quot;20307&quot; value=&quot;411&quot;/&gt;&lt;/object&gt;&lt;object type=&quot;3&quot; unique_id=&quot;10111&quot;&gt;&lt;property id=&quot;20148&quot; value=&quot;5&quot;/&gt;&lt;property id=&quot;20300&quot; value=&quot;Slide 10 - &amp;quot;Production Support: Reminder&amp;quot;&quot;/&gt;&lt;property id=&quot;20307&quot; value=&quot;412&quot;/&gt;&lt;/object&gt;&lt;object type=&quot;3&quot; unique_id=&quot;11633&quot;&gt;&lt;property id=&quot;20148&quot; value=&quot;5&quot;/&gt;&lt;property id=&quot;20300&quot; value=&quot;Slide 1&quot;/&gt;&lt;property id=&quot;20307&quot; value=&quot;413&quot;/&gt;&lt;/object&gt;&lt;object type=&quot;3&quot; unique_id=&quot;11634&quot;&gt;&lt;property id=&quot;20148&quot; value=&quot;5&quot;/&gt;&lt;property id=&quot;20300&quot; value=&quot;Slide 9 - &amp;quot;Request Report Feature (also shared in AS Newsletter)&amp;quot;&quot;/&gt;&lt;property id=&quot;20307&quot; value=&quot;414&quot;/&gt;&lt;/object&gt;&lt;/object&gt;&lt;object type=&quot;8&quot; unique_id=&quot;1015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Reports update 7.1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K12_PPT_Template 7_15_2014</Template>
  <TotalTime>9620</TotalTime>
  <Words>973</Words>
  <Application>Microsoft Office PowerPoint</Application>
  <PresentationFormat>Custom</PresentationFormat>
  <Paragraphs>131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Custom Design</vt:lpstr>
      <vt:lpstr>1_Reports update 7.17.2014</vt:lpstr>
      <vt:lpstr>2_Reports update 7.17.2014</vt:lpstr>
      <vt:lpstr>Reports update 7.17.2014</vt:lpstr>
      <vt:lpstr>3_Reports update 7.17.2014</vt:lpstr>
      <vt:lpstr>4_Reports update 7.17.2014</vt:lpstr>
      <vt:lpstr>5_Reports update 7.17.2014</vt:lpstr>
      <vt:lpstr>PowerPoint Presentation</vt:lpstr>
      <vt:lpstr>Production Support: Reports Update</vt:lpstr>
      <vt:lpstr>Production Support: Known Issue </vt:lpstr>
      <vt:lpstr>PowerPoint Presentation</vt:lpstr>
      <vt:lpstr>Production Support:  Request Report Button Update</vt:lpstr>
      <vt:lpstr>Production Support:  Class Connect Session Name Update</vt:lpstr>
      <vt:lpstr>Production Support: No Recording or Attendance Available in the OLS</vt:lpstr>
      <vt:lpstr>PowerPoint Presentation</vt:lpstr>
      <vt:lpstr>Request Report Feature (also shared in AS Newsletter)</vt:lpstr>
      <vt:lpstr>Production Support: Reminder</vt:lpstr>
    </vt:vector>
  </TitlesOfParts>
  <Company>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Meghan Merideth</cp:lastModifiedBy>
  <cp:revision>369</cp:revision>
  <cp:lastPrinted>2014-07-24T18:18:09Z</cp:lastPrinted>
  <dcterms:created xsi:type="dcterms:W3CDTF">2014-07-17T17:19:03Z</dcterms:created>
  <dcterms:modified xsi:type="dcterms:W3CDTF">2015-03-23T16:27:34Z</dcterms:modified>
</cp:coreProperties>
</file>